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8" r:id="rId2"/>
    <p:sldMasterId id="2147483670" r:id="rId3"/>
  </p:sldMasterIdLst>
  <p:notesMasterIdLst>
    <p:notesMasterId r:id="rId51"/>
  </p:notesMasterIdLst>
  <p:sldIdLst>
    <p:sldId id="256" r:id="rId4"/>
    <p:sldId id="361" r:id="rId5"/>
    <p:sldId id="355" r:id="rId6"/>
    <p:sldId id="362" r:id="rId7"/>
    <p:sldId id="378" r:id="rId8"/>
    <p:sldId id="363" r:id="rId9"/>
    <p:sldId id="364" r:id="rId10"/>
    <p:sldId id="357" r:id="rId11"/>
    <p:sldId id="365" r:id="rId12"/>
    <p:sldId id="366" r:id="rId13"/>
    <p:sldId id="358" r:id="rId14"/>
    <p:sldId id="359" r:id="rId15"/>
    <p:sldId id="368" r:id="rId16"/>
    <p:sldId id="369" r:id="rId17"/>
    <p:sldId id="373" r:id="rId18"/>
    <p:sldId id="374" r:id="rId19"/>
    <p:sldId id="289" r:id="rId20"/>
    <p:sldId id="376" r:id="rId21"/>
    <p:sldId id="375" r:id="rId22"/>
    <p:sldId id="383" r:id="rId23"/>
    <p:sldId id="299" r:id="rId24"/>
    <p:sldId id="432" r:id="rId25"/>
    <p:sldId id="346" r:id="rId26"/>
    <p:sldId id="433" r:id="rId27"/>
    <p:sldId id="439" r:id="rId28"/>
    <p:sldId id="440" r:id="rId29"/>
    <p:sldId id="441" r:id="rId30"/>
    <p:sldId id="442" r:id="rId31"/>
    <p:sldId id="443" r:id="rId32"/>
    <p:sldId id="444" r:id="rId33"/>
    <p:sldId id="445" r:id="rId34"/>
    <p:sldId id="446" r:id="rId35"/>
    <p:sldId id="447" r:id="rId36"/>
    <p:sldId id="448" r:id="rId37"/>
    <p:sldId id="449" r:id="rId38"/>
    <p:sldId id="450" r:id="rId39"/>
    <p:sldId id="451" r:id="rId40"/>
    <p:sldId id="452" r:id="rId41"/>
    <p:sldId id="434" r:id="rId42"/>
    <p:sldId id="453" r:id="rId43"/>
    <p:sldId id="454" r:id="rId44"/>
    <p:sldId id="455" r:id="rId45"/>
    <p:sldId id="456" r:id="rId46"/>
    <p:sldId id="457" r:id="rId47"/>
    <p:sldId id="436" r:id="rId48"/>
    <p:sldId id="437" r:id="rId49"/>
    <p:sldId id="438" r:id="rId50"/>
  </p:sldIdLst>
  <p:sldSz cx="9144000" cy="6858000" type="screen4x3"/>
  <p:notesSz cx="6858000" cy="9144000"/>
  <p:defaultTextStyle>
    <a:defPPr>
      <a:defRPr lang="pl-PL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FD"/>
    <a:srgbClr val="B0C7E8"/>
    <a:srgbClr val="FF9966"/>
    <a:srgbClr val="000000"/>
    <a:srgbClr val="FF0000"/>
    <a:srgbClr val="126437"/>
    <a:srgbClr val="000099"/>
    <a:srgbClr val="FF9933"/>
    <a:srgbClr val="EAB2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9712" autoAdjust="0"/>
  </p:normalViewPr>
  <p:slideViewPr>
    <p:cSldViewPr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F2D1A-EB0A-4C10-9383-BD21C01FB20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D7BF5BE8-F051-4F7E-A3F2-00691A50DD77}">
      <dgm:prSet phldrT="[Tekst]" custT="1"/>
      <dgm:spPr>
        <a:solidFill>
          <a:srgbClr val="E7EBFD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sz="1200" b="1" dirty="0" smtClean="0"/>
            <a:t>GRU 2014</a:t>
          </a:r>
          <a:endParaRPr lang="pl-PL" sz="1200" b="1" dirty="0"/>
        </a:p>
      </dgm:t>
    </dgm:pt>
    <dgm:pt modelId="{4F80674D-2FAF-47FC-98AD-FD0ECBC627A6}" type="parTrans" cxnId="{31BBC7F7-2A4F-4598-81A7-187CA1435D23}">
      <dgm:prSet/>
      <dgm:spPr/>
      <dgm:t>
        <a:bodyPr/>
        <a:lstStyle/>
        <a:p>
          <a:endParaRPr lang="pl-PL"/>
        </a:p>
      </dgm:t>
    </dgm:pt>
    <dgm:pt modelId="{ECAD1BA7-36AD-474F-8126-BF84445C1E34}" type="sibTrans" cxnId="{31BBC7F7-2A4F-4598-81A7-187CA1435D23}">
      <dgm:prSet/>
      <dgm:spPr/>
      <dgm:t>
        <a:bodyPr/>
        <a:lstStyle/>
        <a:p>
          <a:endParaRPr lang="pl-PL"/>
        </a:p>
      </dgm:t>
    </dgm:pt>
    <dgm:pt modelId="{834AF314-2550-4CF6-8B21-7FC0D0CCA337}">
      <dgm:prSet phldrT="[Teks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pl-PL" sz="1200" b="1" dirty="0"/>
        </a:p>
      </dgm:t>
    </dgm:pt>
    <dgm:pt modelId="{CA179FF3-E724-4C72-B843-3584E13D691A}" type="parTrans" cxnId="{D501032A-E473-47E7-B4ED-C49E19289C38}">
      <dgm:prSet/>
      <dgm:spPr/>
      <dgm:t>
        <a:bodyPr/>
        <a:lstStyle/>
        <a:p>
          <a:endParaRPr lang="pl-PL"/>
        </a:p>
      </dgm:t>
    </dgm:pt>
    <dgm:pt modelId="{F53BAD66-3BB7-472D-9747-C1E1C8108687}" type="sibTrans" cxnId="{D501032A-E473-47E7-B4ED-C49E19289C38}">
      <dgm:prSet/>
      <dgm:spPr/>
      <dgm:t>
        <a:bodyPr/>
        <a:lstStyle/>
        <a:p>
          <a:endParaRPr lang="pl-PL"/>
        </a:p>
      </dgm:t>
    </dgm:pt>
    <dgm:pt modelId="{C1488AE4-9A0C-4807-8A30-8747CDDACC3A}">
      <dgm:prSet phldrT="[Tekst]" custT="1"/>
      <dgm:spPr>
        <a:solidFill>
          <a:srgbClr val="E7EBFD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sz="1200" b="1" dirty="0" smtClean="0"/>
            <a:t>KWI 2016</a:t>
          </a:r>
          <a:endParaRPr lang="pl-PL" sz="1200" b="1" dirty="0"/>
        </a:p>
      </dgm:t>
    </dgm:pt>
    <dgm:pt modelId="{C869E9F4-267E-49CA-905A-B98CF175FE39}" type="parTrans" cxnId="{9A6E3F94-8683-44B4-86CE-A7CF8813E4F4}">
      <dgm:prSet/>
      <dgm:spPr/>
      <dgm:t>
        <a:bodyPr/>
        <a:lstStyle/>
        <a:p>
          <a:endParaRPr lang="pl-PL"/>
        </a:p>
      </dgm:t>
    </dgm:pt>
    <dgm:pt modelId="{8565FD8B-F50F-4425-9BF4-976C537100C7}" type="sibTrans" cxnId="{9A6E3F94-8683-44B4-86CE-A7CF8813E4F4}">
      <dgm:prSet/>
      <dgm:spPr/>
      <dgm:t>
        <a:bodyPr/>
        <a:lstStyle/>
        <a:p>
          <a:endParaRPr lang="pl-PL"/>
        </a:p>
      </dgm:t>
    </dgm:pt>
    <dgm:pt modelId="{07044D61-55A5-4C0C-BDAF-EF36646BC962}">
      <dgm:prSet phldrT="[Tekst]" custT="1"/>
      <dgm:spPr>
        <a:solidFill>
          <a:srgbClr val="E7EBFD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sz="1200" b="1" dirty="0" smtClean="0"/>
            <a:t>STY 2015</a:t>
          </a:r>
          <a:endParaRPr lang="pl-PL" sz="1200" b="1" dirty="0"/>
        </a:p>
      </dgm:t>
    </dgm:pt>
    <dgm:pt modelId="{293A8ED4-12D6-405D-82FD-0286E933F84C}" type="parTrans" cxnId="{1EB234D2-6126-4053-A181-2A04F81A1F3A}">
      <dgm:prSet/>
      <dgm:spPr/>
      <dgm:t>
        <a:bodyPr/>
        <a:lstStyle/>
        <a:p>
          <a:endParaRPr lang="pl-PL"/>
        </a:p>
      </dgm:t>
    </dgm:pt>
    <dgm:pt modelId="{1553D178-F080-4C88-A771-7331E70F3C95}" type="sibTrans" cxnId="{1EB234D2-6126-4053-A181-2A04F81A1F3A}">
      <dgm:prSet/>
      <dgm:spPr/>
      <dgm:t>
        <a:bodyPr/>
        <a:lstStyle/>
        <a:p>
          <a:endParaRPr lang="pl-PL"/>
        </a:p>
      </dgm:t>
    </dgm:pt>
    <dgm:pt modelId="{8E38773E-1390-47CF-BA17-3AC811C68837}">
      <dgm:prSet phldrT="[Tekst]" custT="1"/>
      <dgm:spPr>
        <a:solidFill>
          <a:srgbClr val="B0C7E8"/>
        </a:solidFill>
        <a:ln>
          <a:solidFill>
            <a:srgbClr val="0070C0"/>
          </a:solidFill>
        </a:ln>
      </dgm:spPr>
      <dgm:t>
        <a:bodyPr/>
        <a:lstStyle/>
        <a:p>
          <a:endParaRPr lang="pl-PL" sz="1200" b="1" dirty="0">
            <a:solidFill>
              <a:srgbClr val="000000"/>
            </a:solidFill>
          </a:endParaRPr>
        </a:p>
      </dgm:t>
    </dgm:pt>
    <dgm:pt modelId="{2EBDBB25-7BE4-4CD5-BC9C-BA92FED36840}" type="parTrans" cxnId="{7CC6A5BB-C5C6-4BF6-9783-ADF09933FFE6}">
      <dgm:prSet/>
      <dgm:spPr/>
      <dgm:t>
        <a:bodyPr/>
        <a:lstStyle/>
        <a:p>
          <a:endParaRPr lang="pl-PL"/>
        </a:p>
      </dgm:t>
    </dgm:pt>
    <dgm:pt modelId="{0AE366CA-F0D6-42D8-B106-B7DDD11F0728}" type="sibTrans" cxnId="{7CC6A5BB-C5C6-4BF6-9783-ADF09933FFE6}">
      <dgm:prSet/>
      <dgm:spPr/>
      <dgm:t>
        <a:bodyPr/>
        <a:lstStyle/>
        <a:p>
          <a:endParaRPr lang="pl-PL"/>
        </a:p>
      </dgm:t>
    </dgm:pt>
    <dgm:pt modelId="{B0C8FF7E-9DF9-4DB7-A569-B449045BB4B2}">
      <dgm:prSet phldrT="[Tekst]" custT="1"/>
      <dgm:spPr>
        <a:solidFill>
          <a:srgbClr val="E7EBFD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sz="1200" b="1" dirty="0" smtClean="0"/>
            <a:t>MAR 2015</a:t>
          </a:r>
          <a:endParaRPr lang="pl-PL" sz="1200" b="1" dirty="0"/>
        </a:p>
      </dgm:t>
    </dgm:pt>
    <dgm:pt modelId="{72628245-02D8-4B13-A094-E911EFA5464C}" type="parTrans" cxnId="{6A7307F0-DA04-43A7-8972-0ED8ED2B836B}">
      <dgm:prSet/>
      <dgm:spPr/>
      <dgm:t>
        <a:bodyPr/>
        <a:lstStyle/>
        <a:p>
          <a:endParaRPr lang="pl-PL"/>
        </a:p>
      </dgm:t>
    </dgm:pt>
    <dgm:pt modelId="{F5C281F4-FDEA-4466-90AC-BD8DCF7E170E}" type="sibTrans" cxnId="{6A7307F0-DA04-43A7-8972-0ED8ED2B836B}">
      <dgm:prSet/>
      <dgm:spPr/>
      <dgm:t>
        <a:bodyPr/>
        <a:lstStyle/>
        <a:p>
          <a:endParaRPr lang="pl-PL"/>
        </a:p>
      </dgm:t>
    </dgm:pt>
    <dgm:pt modelId="{61730C71-B41E-4C65-AC27-FE5F64925BD6}">
      <dgm:prSet phldrT="[Tekst]" custT="1"/>
      <dgm:spPr>
        <a:solidFill>
          <a:srgbClr val="E7EBFD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sz="1200" b="1" dirty="0" smtClean="0"/>
            <a:t>PAŹ 2015</a:t>
          </a:r>
          <a:endParaRPr lang="pl-PL" sz="1200" b="1" dirty="0"/>
        </a:p>
      </dgm:t>
    </dgm:pt>
    <dgm:pt modelId="{6EC05D23-28D2-47CF-B992-D34897CA70E1}" type="parTrans" cxnId="{7900F3C3-E268-4C7C-9895-D3DAFA01D6CB}">
      <dgm:prSet/>
      <dgm:spPr/>
      <dgm:t>
        <a:bodyPr/>
        <a:lstStyle/>
        <a:p>
          <a:endParaRPr lang="pl-PL"/>
        </a:p>
      </dgm:t>
    </dgm:pt>
    <dgm:pt modelId="{27A11BFA-F702-4A1C-BBAE-CD72BC3E3595}" type="sibTrans" cxnId="{7900F3C3-E268-4C7C-9895-D3DAFA01D6CB}">
      <dgm:prSet/>
      <dgm:spPr/>
      <dgm:t>
        <a:bodyPr/>
        <a:lstStyle/>
        <a:p>
          <a:endParaRPr lang="pl-PL"/>
        </a:p>
      </dgm:t>
    </dgm:pt>
    <dgm:pt modelId="{78340703-C842-4D04-8745-3262F8ED3027}">
      <dgm:prSet phldrT="[Tekst]" custT="1"/>
      <dgm:spPr>
        <a:solidFill>
          <a:srgbClr val="E7EBFD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sz="1200" b="1" dirty="0" smtClean="0"/>
            <a:t>...</a:t>
          </a:r>
          <a:endParaRPr lang="pl-PL" sz="1200" b="1" dirty="0"/>
        </a:p>
      </dgm:t>
    </dgm:pt>
    <dgm:pt modelId="{050EA302-F5F8-4A9D-8CE6-BDBFB7E163A4}" type="parTrans" cxnId="{DFADB2B5-B307-4883-9728-2259A914B83F}">
      <dgm:prSet/>
      <dgm:spPr/>
      <dgm:t>
        <a:bodyPr/>
        <a:lstStyle/>
        <a:p>
          <a:endParaRPr lang="pl-PL"/>
        </a:p>
      </dgm:t>
    </dgm:pt>
    <dgm:pt modelId="{5254DC69-278F-4579-B8F7-A203C50BEAC7}" type="sibTrans" cxnId="{DFADB2B5-B307-4883-9728-2259A914B83F}">
      <dgm:prSet/>
      <dgm:spPr/>
      <dgm:t>
        <a:bodyPr/>
        <a:lstStyle/>
        <a:p>
          <a:endParaRPr lang="pl-PL"/>
        </a:p>
      </dgm:t>
    </dgm:pt>
    <dgm:pt modelId="{1D5BB3EF-2AE2-4023-BFFC-D2BB1D02C3E4}">
      <dgm:prSet phldrT="[Tekst]" custT="1"/>
      <dgm:spPr>
        <a:solidFill>
          <a:srgbClr val="E7EBFD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sz="1200" b="1" dirty="0" smtClean="0"/>
            <a:t>STY 2016</a:t>
          </a:r>
          <a:endParaRPr lang="pl-PL" sz="1200" b="1" dirty="0"/>
        </a:p>
      </dgm:t>
    </dgm:pt>
    <dgm:pt modelId="{393C2DF7-283A-4715-BDD4-56969F473A6B}" type="parTrans" cxnId="{2A4974D0-08B9-400B-80B8-7C197142DC82}">
      <dgm:prSet/>
      <dgm:spPr/>
      <dgm:t>
        <a:bodyPr/>
        <a:lstStyle/>
        <a:p>
          <a:endParaRPr lang="pl-PL"/>
        </a:p>
      </dgm:t>
    </dgm:pt>
    <dgm:pt modelId="{75A9BC56-8057-4F0B-A6E5-DA3C79584EC9}" type="sibTrans" cxnId="{2A4974D0-08B9-400B-80B8-7C197142DC82}">
      <dgm:prSet/>
      <dgm:spPr/>
      <dgm:t>
        <a:bodyPr/>
        <a:lstStyle/>
        <a:p>
          <a:endParaRPr lang="pl-PL"/>
        </a:p>
      </dgm:t>
    </dgm:pt>
    <dgm:pt modelId="{F94025B1-E4C3-4DAF-8873-376E84A4C8FF}">
      <dgm:prSet phldrT="[Tekst]" custT="1"/>
      <dgm:spPr>
        <a:solidFill>
          <a:srgbClr val="E7EBFD"/>
        </a:solidFill>
        <a:ln>
          <a:solidFill>
            <a:srgbClr val="0070C0"/>
          </a:solidFill>
        </a:ln>
      </dgm:spPr>
      <dgm:t>
        <a:bodyPr/>
        <a:lstStyle/>
        <a:p>
          <a:endParaRPr lang="pl-PL" sz="1200" b="1" dirty="0"/>
        </a:p>
      </dgm:t>
    </dgm:pt>
    <dgm:pt modelId="{2398BB38-8192-42ED-B422-D5716EF9C3ED}" type="parTrans" cxnId="{20255D5A-5BB1-4E8D-9847-CFCABA245869}">
      <dgm:prSet/>
      <dgm:spPr/>
      <dgm:t>
        <a:bodyPr/>
        <a:lstStyle/>
        <a:p>
          <a:endParaRPr lang="pl-PL"/>
        </a:p>
      </dgm:t>
    </dgm:pt>
    <dgm:pt modelId="{5FE6F23C-F486-42CB-A78E-FCD7F512D4FB}" type="sibTrans" cxnId="{20255D5A-5BB1-4E8D-9847-CFCABA245869}">
      <dgm:prSet/>
      <dgm:spPr/>
      <dgm:t>
        <a:bodyPr/>
        <a:lstStyle/>
        <a:p>
          <a:endParaRPr lang="pl-PL"/>
        </a:p>
      </dgm:t>
    </dgm:pt>
    <dgm:pt modelId="{ADB75ADF-A1B6-4846-A34B-8CDB2D64F16E}">
      <dgm:prSet phldrT="[Tekst]" custT="1"/>
      <dgm:spPr>
        <a:solidFill>
          <a:srgbClr val="E7EBFD"/>
        </a:solidFill>
        <a:ln>
          <a:solidFill>
            <a:srgbClr val="0070C0"/>
          </a:solidFill>
        </a:ln>
      </dgm:spPr>
      <dgm:t>
        <a:bodyPr/>
        <a:lstStyle/>
        <a:p>
          <a:r>
            <a:rPr lang="pl-PL" sz="1200" b="1" dirty="0" smtClean="0"/>
            <a:t>LIP 2016</a:t>
          </a:r>
          <a:endParaRPr lang="pl-PL" sz="1200" b="1" dirty="0"/>
        </a:p>
      </dgm:t>
    </dgm:pt>
    <dgm:pt modelId="{1E7AA1DE-FFB4-4253-82B9-C87FF4FDF5C5}" type="parTrans" cxnId="{E2DCFE24-0833-4D42-A123-DF12B94BA8A4}">
      <dgm:prSet/>
      <dgm:spPr/>
      <dgm:t>
        <a:bodyPr/>
        <a:lstStyle/>
        <a:p>
          <a:endParaRPr lang="pl-PL"/>
        </a:p>
      </dgm:t>
    </dgm:pt>
    <dgm:pt modelId="{76285557-1793-4ED1-A705-6E42EF4AC9F0}" type="sibTrans" cxnId="{E2DCFE24-0833-4D42-A123-DF12B94BA8A4}">
      <dgm:prSet/>
      <dgm:spPr/>
      <dgm:t>
        <a:bodyPr/>
        <a:lstStyle/>
        <a:p>
          <a:endParaRPr lang="pl-PL"/>
        </a:p>
      </dgm:t>
    </dgm:pt>
    <dgm:pt modelId="{AD071B69-F1F4-4D88-9340-5CAEDDC786DD}">
      <dgm:prSet phldrT="[Tekst]" custT="1"/>
      <dgm:spPr>
        <a:solidFill>
          <a:srgbClr val="B0C7E8"/>
        </a:solidFill>
        <a:ln>
          <a:solidFill>
            <a:srgbClr val="0070C0"/>
          </a:solidFill>
        </a:ln>
      </dgm:spPr>
      <dgm:t>
        <a:bodyPr/>
        <a:lstStyle/>
        <a:p>
          <a:endParaRPr lang="pl-PL" sz="1200" b="1" dirty="0"/>
        </a:p>
      </dgm:t>
    </dgm:pt>
    <dgm:pt modelId="{D56AFECD-BFB6-43A0-86A6-9CBA974A361A}" type="sibTrans" cxnId="{BD6DCC4C-2667-40FA-8D94-CAC70584DD37}">
      <dgm:prSet/>
      <dgm:spPr/>
      <dgm:t>
        <a:bodyPr/>
        <a:lstStyle/>
        <a:p>
          <a:endParaRPr lang="pl-PL"/>
        </a:p>
      </dgm:t>
    </dgm:pt>
    <dgm:pt modelId="{10DEBDAC-1B9F-4694-B44B-5520D5C266B7}" type="parTrans" cxnId="{BD6DCC4C-2667-40FA-8D94-CAC70584DD37}">
      <dgm:prSet/>
      <dgm:spPr/>
      <dgm:t>
        <a:bodyPr/>
        <a:lstStyle/>
        <a:p>
          <a:endParaRPr lang="pl-PL"/>
        </a:p>
      </dgm:t>
    </dgm:pt>
    <dgm:pt modelId="{5795E2C5-7692-46AB-89DA-B7DFEC87DD18}" type="pres">
      <dgm:prSet presAssocID="{74FF2D1A-EB0A-4C10-9383-BD21C01FB20B}" presName="Name0" presStyleCnt="0">
        <dgm:presLayoutVars>
          <dgm:dir/>
          <dgm:animLvl val="lvl"/>
          <dgm:resizeHandles val="exact"/>
        </dgm:presLayoutVars>
      </dgm:prSet>
      <dgm:spPr/>
    </dgm:pt>
    <dgm:pt modelId="{C6521FA9-54EF-4B7B-9AC5-2F90721D8B8B}" type="pres">
      <dgm:prSet presAssocID="{D7BF5BE8-F051-4F7E-A3F2-00691A50DD77}" presName="parTxOnly" presStyleLbl="node1" presStyleIdx="0" presStyleCnt="12" custLinFactNeighborY="26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4531D0-3998-4020-81D1-1BEFF3C075E4}" type="pres">
      <dgm:prSet presAssocID="{ECAD1BA7-36AD-474F-8126-BF84445C1E34}" presName="parTxOnlySpace" presStyleCnt="0"/>
      <dgm:spPr/>
    </dgm:pt>
    <dgm:pt modelId="{E8019B72-FA34-4E37-AB34-D4D2167C355A}" type="pres">
      <dgm:prSet presAssocID="{07044D61-55A5-4C0C-BDAF-EF36646BC962}" presName="parTxOnly" presStyleLbl="node1" presStyleIdx="1" presStyleCnt="12" custLinFactNeighborY="26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488B8B-FADA-4A80-A464-94E227166F01}" type="pres">
      <dgm:prSet presAssocID="{1553D178-F080-4C88-A771-7331E70F3C95}" presName="parTxOnlySpace" presStyleCnt="0"/>
      <dgm:spPr/>
    </dgm:pt>
    <dgm:pt modelId="{997F1955-897A-4099-89F4-D0A26B78EE29}" type="pres">
      <dgm:prSet presAssocID="{8E38773E-1390-47CF-BA17-3AC811C68837}" presName="parTxOnly" presStyleLbl="node1" presStyleIdx="2" presStyleCnt="12" custScaleX="37740" custLinFactNeighborY="26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3568E9-4E06-4529-A94F-2C86290D60D1}" type="pres">
      <dgm:prSet presAssocID="{0AE366CA-F0D6-42D8-B106-B7DDD11F0728}" presName="parTxOnlySpace" presStyleCnt="0"/>
      <dgm:spPr/>
    </dgm:pt>
    <dgm:pt modelId="{FA8365F5-EC92-4918-927D-78A68799BD67}" type="pres">
      <dgm:prSet presAssocID="{B0C8FF7E-9DF9-4DB7-A569-B449045BB4B2}" presName="parTxOnly" presStyleLbl="node1" presStyleIdx="3" presStyleCnt="12" custLinFactNeighborY="26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A3226D-9EA7-43A1-A8BB-985EAD12DE22}" type="pres">
      <dgm:prSet presAssocID="{F5C281F4-FDEA-4466-90AC-BD8DCF7E170E}" presName="parTxOnlySpace" presStyleCnt="0"/>
      <dgm:spPr/>
    </dgm:pt>
    <dgm:pt modelId="{6CD5FC9F-77A7-4B31-996C-BB9B84BAB04E}" type="pres">
      <dgm:prSet presAssocID="{AD071B69-F1F4-4D88-9340-5CAEDDC786DD}" presName="parTxOnly" presStyleLbl="node1" presStyleIdx="4" presStyleCnt="12" custScaleX="42770" custLinFactNeighborX="-9284" custLinFactNeighborY="26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A20FA5-F457-4754-A127-23A26AAC6A6E}" type="pres">
      <dgm:prSet presAssocID="{D56AFECD-BFB6-43A0-86A6-9CBA974A361A}" presName="parTxOnlySpace" presStyleCnt="0"/>
      <dgm:spPr/>
    </dgm:pt>
    <dgm:pt modelId="{3C83BED0-81BB-4C1F-B6A6-EFA25480D335}" type="pres">
      <dgm:prSet presAssocID="{61730C71-B41E-4C65-AC27-FE5F64925BD6}" presName="parTxOnly" presStyleLbl="node1" presStyleIdx="5" presStyleCnt="12" custLinFactNeighborY="26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71C274-8A4D-4091-9E6A-03094983AF65}" type="pres">
      <dgm:prSet presAssocID="{27A11BFA-F702-4A1C-BBAE-CD72BC3E3595}" presName="parTxOnlySpace" presStyleCnt="0"/>
      <dgm:spPr/>
    </dgm:pt>
    <dgm:pt modelId="{66CDA6E2-0F2E-4F65-A3AF-99E2476E60E3}" type="pres">
      <dgm:prSet presAssocID="{78340703-C842-4D04-8745-3262F8ED3027}" presName="parTxOnly" presStyleLbl="node1" presStyleIdx="6" presStyleCnt="12" custScaleX="70193" custLinFactNeighborY="26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1BDAC4-AED5-41F2-AD85-9C696811A962}" type="pres">
      <dgm:prSet presAssocID="{5254DC69-278F-4579-B8F7-A203C50BEAC7}" presName="parTxOnlySpace" presStyleCnt="0"/>
      <dgm:spPr/>
    </dgm:pt>
    <dgm:pt modelId="{28C64F24-56B6-494A-9178-C54ABAE8CA5B}" type="pres">
      <dgm:prSet presAssocID="{1D5BB3EF-2AE2-4023-BFFC-D2BB1D02C3E4}" presName="parTxOnly" presStyleLbl="node1" presStyleIdx="7" presStyleCnt="12" custLinFactNeighborY="26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735A2C-5545-4BD5-B324-4A6D92FC0605}" type="pres">
      <dgm:prSet presAssocID="{75A9BC56-8057-4F0B-A6E5-DA3C79584EC9}" presName="parTxOnlySpace" presStyleCnt="0"/>
      <dgm:spPr/>
    </dgm:pt>
    <dgm:pt modelId="{49596C8C-D662-46A5-B279-DBDC17166478}" type="pres">
      <dgm:prSet presAssocID="{834AF314-2550-4CF6-8B21-7FC0D0CCA337}" presName="parTxOnly" presStyleLbl="node1" presStyleIdx="8" presStyleCnt="12" custScaleX="77338" custLinFactNeighborY="26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E4E279-D980-42DB-90D8-69AD16F5581F}" type="pres">
      <dgm:prSet presAssocID="{F53BAD66-3BB7-472D-9747-C1E1C8108687}" presName="parTxOnlySpace" presStyleCnt="0"/>
      <dgm:spPr/>
    </dgm:pt>
    <dgm:pt modelId="{8551A77E-697E-4FF9-BE20-B08C138BBD2C}" type="pres">
      <dgm:prSet presAssocID="{C1488AE4-9A0C-4807-8A30-8747CDDACC3A}" presName="parTxOnly" presStyleLbl="node1" presStyleIdx="9" presStyleCnt="12" custLinFactNeighborX="-29819" custLinFactNeighborY="26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A53D46-DA73-440F-A935-CB374BC4EA5A}" type="pres">
      <dgm:prSet presAssocID="{8565FD8B-F50F-4425-9BF4-976C537100C7}" presName="parTxOnlySpace" presStyleCnt="0"/>
      <dgm:spPr/>
    </dgm:pt>
    <dgm:pt modelId="{FCE4A374-47B3-42DE-BE25-44D5CC037D5B}" type="pres">
      <dgm:prSet presAssocID="{F94025B1-E4C3-4DAF-8873-376E84A4C8FF}" presName="parTxOnly" presStyleLbl="node1" presStyleIdx="10" presStyleCnt="12" custScaleX="41361" custLinFactNeighborX="-29819" custLinFactNeighborY="26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61C55E-696E-4CA8-9609-CCEDB9C02642}" type="pres">
      <dgm:prSet presAssocID="{5FE6F23C-F486-42CB-A78E-FCD7F512D4FB}" presName="parTxOnlySpace" presStyleCnt="0"/>
      <dgm:spPr/>
    </dgm:pt>
    <dgm:pt modelId="{1589B913-261F-4CAC-8520-3F47C7E95610}" type="pres">
      <dgm:prSet presAssocID="{ADB75ADF-A1B6-4846-A34B-8CDB2D64F16E}" presName="parTxOnly" presStyleLbl="node1" presStyleIdx="11" presStyleCnt="12" custLinFactNeighborX="-29819" custLinFactNeighborY="26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A7307F0-DA04-43A7-8972-0ED8ED2B836B}" srcId="{74FF2D1A-EB0A-4C10-9383-BD21C01FB20B}" destId="{B0C8FF7E-9DF9-4DB7-A569-B449045BB4B2}" srcOrd="3" destOrd="0" parTransId="{72628245-02D8-4B13-A094-E911EFA5464C}" sibTransId="{F5C281F4-FDEA-4466-90AC-BD8DCF7E170E}"/>
    <dgm:cxn modelId="{7CC6A5BB-C5C6-4BF6-9783-ADF09933FFE6}" srcId="{74FF2D1A-EB0A-4C10-9383-BD21C01FB20B}" destId="{8E38773E-1390-47CF-BA17-3AC811C68837}" srcOrd="2" destOrd="0" parTransId="{2EBDBB25-7BE4-4CD5-BC9C-BA92FED36840}" sibTransId="{0AE366CA-F0D6-42D8-B106-B7DDD11F0728}"/>
    <dgm:cxn modelId="{CAA3C549-235D-4EC1-A207-4D68967860EF}" type="presOf" srcId="{B0C8FF7E-9DF9-4DB7-A569-B449045BB4B2}" destId="{FA8365F5-EC92-4918-927D-78A68799BD67}" srcOrd="0" destOrd="0" presId="urn:microsoft.com/office/officeart/2005/8/layout/chevron1"/>
    <dgm:cxn modelId="{E2DCFE24-0833-4D42-A123-DF12B94BA8A4}" srcId="{74FF2D1A-EB0A-4C10-9383-BD21C01FB20B}" destId="{ADB75ADF-A1B6-4846-A34B-8CDB2D64F16E}" srcOrd="11" destOrd="0" parTransId="{1E7AA1DE-FFB4-4253-82B9-C87FF4FDF5C5}" sibTransId="{76285557-1793-4ED1-A705-6E42EF4AC9F0}"/>
    <dgm:cxn modelId="{D7831DFB-AB74-4F1C-BA63-DC599919376E}" type="presOf" srcId="{ADB75ADF-A1B6-4846-A34B-8CDB2D64F16E}" destId="{1589B913-261F-4CAC-8520-3F47C7E95610}" srcOrd="0" destOrd="0" presId="urn:microsoft.com/office/officeart/2005/8/layout/chevron1"/>
    <dgm:cxn modelId="{20255D5A-5BB1-4E8D-9847-CFCABA245869}" srcId="{74FF2D1A-EB0A-4C10-9383-BD21C01FB20B}" destId="{F94025B1-E4C3-4DAF-8873-376E84A4C8FF}" srcOrd="10" destOrd="0" parTransId="{2398BB38-8192-42ED-B422-D5716EF9C3ED}" sibTransId="{5FE6F23C-F486-42CB-A78E-FCD7F512D4FB}"/>
    <dgm:cxn modelId="{CB355583-2217-4618-9959-C496129CC5B5}" type="presOf" srcId="{61730C71-B41E-4C65-AC27-FE5F64925BD6}" destId="{3C83BED0-81BB-4C1F-B6A6-EFA25480D335}" srcOrd="0" destOrd="0" presId="urn:microsoft.com/office/officeart/2005/8/layout/chevron1"/>
    <dgm:cxn modelId="{D501032A-E473-47E7-B4ED-C49E19289C38}" srcId="{74FF2D1A-EB0A-4C10-9383-BD21C01FB20B}" destId="{834AF314-2550-4CF6-8B21-7FC0D0CCA337}" srcOrd="8" destOrd="0" parTransId="{CA179FF3-E724-4C72-B843-3584E13D691A}" sibTransId="{F53BAD66-3BB7-472D-9747-C1E1C8108687}"/>
    <dgm:cxn modelId="{1EB234D2-6126-4053-A181-2A04F81A1F3A}" srcId="{74FF2D1A-EB0A-4C10-9383-BD21C01FB20B}" destId="{07044D61-55A5-4C0C-BDAF-EF36646BC962}" srcOrd="1" destOrd="0" parTransId="{293A8ED4-12D6-405D-82FD-0286E933F84C}" sibTransId="{1553D178-F080-4C88-A771-7331E70F3C95}"/>
    <dgm:cxn modelId="{D1B1BABD-C94C-4780-A1BB-7E1204AE9BDC}" type="presOf" srcId="{834AF314-2550-4CF6-8B21-7FC0D0CCA337}" destId="{49596C8C-D662-46A5-B279-DBDC17166478}" srcOrd="0" destOrd="0" presId="urn:microsoft.com/office/officeart/2005/8/layout/chevron1"/>
    <dgm:cxn modelId="{F0F3B71B-F1F0-4767-BA1D-B07F124214D6}" type="presOf" srcId="{8E38773E-1390-47CF-BA17-3AC811C68837}" destId="{997F1955-897A-4099-89F4-D0A26B78EE29}" srcOrd="0" destOrd="0" presId="urn:microsoft.com/office/officeart/2005/8/layout/chevron1"/>
    <dgm:cxn modelId="{00EA2F55-0998-4D82-9818-C1F33C25735B}" type="presOf" srcId="{78340703-C842-4D04-8745-3262F8ED3027}" destId="{66CDA6E2-0F2E-4F65-A3AF-99E2476E60E3}" srcOrd="0" destOrd="0" presId="urn:microsoft.com/office/officeart/2005/8/layout/chevron1"/>
    <dgm:cxn modelId="{2A4974D0-08B9-400B-80B8-7C197142DC82}" srcId="{74FF2D1A-EB0A-4C10-9383-BD21C01FB20B}" destId="{1D5BB3EF-2AE2-4023-BFFC-D2BB1D02C3E4}" srcOrd="7" destOrd="0" parTransId="{393C2DF7-283A-4715-BDD4-56969F473A6B}" sibTransId="{75A9BC56-8057-4F0B-A6E5-DA3C79584EC9}"/>
    <dgm:cxn modelId="{BD6DCC4C-2667-40FA-8D94-CAC70584DD37}" srcId="{74FF2D1A-EB0A-4C10-9383-BD21C01FB20B}" destId="{AD071B69-F1F4-4D88-9340-5CAEDDC786DD}" srcOrd="4" destOrd="0" parTransId="{10DEBDAC-1B9F-4694-B44B-5520D5C266B7}" sibTransId="{D56AFECD-BFB6-43A0-86A6-9CBA974A361A}"/>
    <dgm:cxn modelId="{22F8E225-F702-4D5C-88C4-AEED7B4F3A30}" type="presOf" srcId="{D7BF5BE8-F051-4F7E-A3F2-00691A50DD77}" destId="{C6521FA9-54EF-4B7B-9AC5-2F90721D8B8B}" srcOrd="0" destOrd="0" presId="urn:microsoft.com/office/officeart/2005/8/layout/chevron1"/>
    <dgm:cxn modelId="{9A6E3F94-8683-44B4-86CE-A7CF8813E4F4}" srcId="{74FF2D1A-EB0A-4C10-9383-BD21C01FB20B}" destId="{C1488AE4-9A0C-4807-8A30-8747CDDACC3A}" srcOrd="9" destOrd="0" parTransId="{C869E9F4-267E-49CA-905A-B98CF175FE39}" sibTransId="{8565FD8B-F50F-4425-9BF4-976C537100C7}"/>
    <dgm:cxn modelId="{A7E250A3-5A3B-48C1-B59E-66C90E040159}" type="presOf" srcId="{C1488AE4-9A0C-4807-8A30-8747CDDACC3A}" destId="{8551A77E-697E-4FF9-BE20-B08C138BBD2C}" srcOrd="0" destOrd="0" presId="urn:microsoft.com/office/officeart/2005/8/layout/chevron1"/>
    <dgm:cxn modelId="{7900F3C3-E268-4C7C-9895-D3DAFA01D6CB}" srcId="{74FF2D1A-EB0A-4C10-9383-BD21C01FB20B}" destId="{61730C71-B41E-4C65-AC27-FE5F64925BD6}" srcOrd="5" destOrd="0" parTransId="{6EC05D23-28D2-47CF-B992-D34897CA70E1}" sibTransId="{27A11BFA-F702-4A1C-BBAE-CD72BC3E3595}"/>
    <dgm:cxn modelId="{10E162CC-6BC3-4CC1-8A24-DA6ED789D9E0}" type="presOf" srcId="{74FF2D1A-EB0A-4C10-9383-BD21C01FB20B}" destId="{5795E2C5-7692-46AB-89DA-B7DFEC87DD18}" srcOrd="0" destOrd="0" presId="urn:microsoft.com/office/officeart/2005/8/layout/chevron1"/>
    <dgm:cxn modelId="{DFADB2B5-B307-4883-9728-2259A914B83F}" srcId="{74FF2D1A-EB0A-4C10-9383-BD21C01FB20B}" destId="{78340703-C842-4D04-8745-3262F8ED3027}" srcOrd="6" destOrd="0" parTransId="{050EA302-F5F8-4A9D-8CE6-BDBFB7E163A4}" sibTransId="{5254DC69-278F-4579-B8F7-A203C50BEAC7}"/>
    <dgm:cxn modelId="{AE103735-380A-40C0-BA4E-541999F5F3EF}" type="presOf" srcId="{F94025B1-E4C3-4DAF-8873-376E84A4C8FF}" destId="{FCE4A374-47B3-42DE-BE25-44D5CC037D5B}" srcOrd="0" destOrd="0" presId="urn:microsoft.com/office/officeart/2005/8/layout/chevron1"/>
    <dgm:cxn modelId="{10FB6005-0DE3-4126-A443-355D22F22CEE}" type="presOf" srcId="{AD071B69-F1F4-4D88-9340-5CAEDDC786DD}" destId="{6CD5FC9F-77A7-4B31-996C-BB9B84BAB04E}" srcOrd="0" destOrd="0" presId="urn:microsoft.com/office/officeart/2005/8/layout/chevron1"/>
    <dgm:cxn modelId="{DA0E5EA3-BE35-4414-8426-0BABAF0E7720}" type="presOf" srcId="{1D5BB3EF-2AE2-4023-BFFC-D2BB1D02C3E4}" destId="{28C64F24-56B6-494A-9178-C54ABAE8CA5B}" srcOrd="0" destOrd="0" presId="urn:microsoft.com/office/officeart/2005/8/layout/chevron1"/>
    <dgm:cxn modelId="{31BBC7F7-2A4F-4598-81A7-187CA1435D23}" srcId="{74FF2D1A-EB0A-4C10-9383-BD21C01FB20B}" destId="{D7BF5BE8-F051-4F7E-A3F2-00691A50DD77}" srcOrd="0" destOrd="0" parTransId="{4F80674D-2FAF-47FC-98AD-FD0ECBC627A6}" sibTransId="{ECAD1BA7-36AD-474F-8126-BF84445C1E34}"/>
    <dgm:cxn modelId="{16C62249-F87F-43EA-97B6-21643A343807}" type="presOf" srcId="{07044D61-55A5-4C0C-BDAF-EF36646BC962}" destId="{E8019B72-FA34-4E37-AB34-D4D2167C355A}" srcOrd="0" destOrd="0" presId="urn:microsoft.com/office/officeart/2005/8/layout/chevron1"/>
    <dgm:cxn modelId="{577BAA84-368A-4C69-B474-7F62A2225D5D}" type="presParOf" srcId="{5795E2C5-7692-46AB-89DA-B7DFEC87DD18}" destId="{C6521FA9-54EF-4B7B-9AC5-2F90721D8B8B}" srcOrd="0" destOrd="0" presId="urn:microsoft.com/office/officeart/2005/8/layout/chevron1"/>
    <dgm:cxn modelId="{E1CA8BFA-A690-4F40-ACE3-CF4B3B130F05}" type="presParOf" srcId="{5795E2C5-7692-46AB-89DA-B7DFEC87DD18}" destId="{714531D0-3998-4020-81D1-1BEFF3C075E4}" srcOrd="1" destOrd="0" presId="urn:microsoft.com/office/officeart/2005/8/layout/chevron1"/>
    <dgm:cxn modelId="{597C9BCE-9CA0-4856-937F-CC55D7F3960B}" type="presParOf" srcId="{5795E2C5-7692-46AB-89DA-B7DFEC87DD18}" destId="{E8019B72-FA34-4E37-AB34-D4D2167C355A}" srcOrd="2" destOrd="0" presId="urn:microsoft.com/office/officeart/2005/8/layout/chevron1"/>
    <dgm:cxn modelId="{C5BC82D3-C684-44D4-AF2F-F8AC91B1E970}" type="presParOf" srcId="{5795E2C5-7692-46AB-89DA-B7DFEC87DD18}" destId="{63488B8B-FADA-4A80-A464-94E227166F01}" srcOrd="3" destOrd="0" presId="urn:microsoft.com/office/officeart/2005/8/layout/chevron1"/>
    <dgm:cxn modelId="{B12E25E5-1FAB-414E-8461-1A2E1DC5F778}" type="presParOf" srcId="{5795E2C5-7692-46AB-89DA-B7DFEC87DD18}" destId="{997F1955-897A-4099-89F4-D0A26B78EE29}" srcOrd="4" destOrd="0" presId="urn:microsoft.com/office/officeart/2005/8/layout/chevron1"/>
    <dgm:cxn modelId="{ED281064-C72F-47DA-B514-D859A3721DCC}" type="presParOf" srcId="{5795E2C5-7692-46AB-89DA-B7DFEC87DD18}" destId="{2A3568E9-4E06-4529-A94F-2C86290D60D1}" srcOrd="5" destOrd="0" presId="urn:microsoft.com/office/officeart/2005/8/layout/chevron1"/>
    <dgm:cxn modelId="{BD56E97F-A75D-4DE0-BB08-1CE29DCCDA4B}" type="presParOf" srcId="{5795E2C5-7692-46AB-89DA-B7DFEC87DD18}" destId="{FA8365F5-EC92-4918-927D-78A68799BD67}" srcOrd="6" destOrd="0" presId="urn:microsoft.com/office/officeart/2005/8/layout/chevron1"/>
    <dgm:cxn modelId="{58052242-0903-4807-A96E-DB42D6D2A3FF}" type="presParOf" srcId="{5795E2C5-7692-46AB-89DA-B7DFEC87DD18}" destId="{5EA3226D-9EA7-43A1-A8BB-985EAD12DE22}" srcOrd="7" destOrd="0" presId="urn:microsoft.com/office/officeart/2005/8/layout/chevron1"/>
    <dgm:cxn modelId="{583F7015-222A-42DE-B5B6-9831DD40262C}" type="presParOf" srcId="{5795E2C5-7692-46AB-89DA-B7DFEC87DD18}" destId="{6CD5FC9F-77A7-4B31-996C-BB9B84BAB04E}" srcOrd="8" destOrd="0" presId="urn:microsoft.com/office/officeart/2005/8/layout/chevron1"/>
    <dgm:cxn modelId="{E3C081F3-ADE9-4AEA-95B7-B47491C4A09D}" type="presParOf" srcId="{5795E2C5-7692-46AB-89DA-B7DFEC87DD18}" destId="{C4A20FA5-F457-4754-A127-23A26AAC6A6E}" srcOrd="9" destOrd="0" presId="urn:microsoft.com/office/officeart/2005/8/layout/chevron1"/>
    <dgm:cxn modelId="{74012D28-F82B-4C01-8640-F366C400AF29}" type="presParOf" srcId="{5795E2C5-7692-46AB-89DA-B7DFEC87DD18}" destId="{3C83BED0-81BB-4C1F-B6A6-EFA25480D335}" srcOrd="10" destOrd="0" presId="urn:microsoft.com/office/officeart/2005/8/layout/chevron1"/>
    <dgm:cxn modelId="{3F3DEB73-085E-47DB-857E-2CEBB011C1B0}" type="presParOf" srcId="{5795E2C5-7692-46AB-89DA-B7DFEC87DD18}" destId="{6171C274-8A4D-4091-9E6A-03094983AF65}" srcOrd="11" destOrd="0" presId="urn:microsoft.com/office/officeart/2005/8/layout/chevron1"/>
    <dgm:cxn modelId="{AEF4533A-2984-4410-9405-E41B4F8796FE}" type="presParOf" srcId="{5795E2C5-7692-46AB-89DA-B7DFEC87DD18}" destId="{66CDA6E2-0F2E-4F65-A3AF-99E2476E60E3}" srcOrd="12" destOrd="0" presId="urn:microsoft.com/office/officeart/2005/8/layout/chevron1"/>
    <dgm:cxn modelId="{C1C697BA-A13E-44A1-BE2C-D06ED65C0A52}" type="presParOf" srcId="{5795E2C5-7692-46AB-89DA-B7DFEC87DD18}" destId="{F01BDAC4-AED5-41F2-AD85-9C696811A962}" srcOrd="13" destOrd="0" presId="urn:microsoft.com/office/officeart/2005/8/layout/chevron1"/>
    <dgm:cxn modelId="{C5D0863A-4622-4DFA-BFFA-7E0AA3BAD1FA}" type="presParOf" srcId="{5795E2C5-7692-46AB-89DA-B7DFEC87DD18}" destId="{28C64F24-56B6-494A-9178-C54ABAE8CA5B}" srcOrd="14" destOrd="0" presId="urn:microsoft.com/office/officeart/2005/8/layout/chevron1"/>
    <dgm:cxn modelId="{3D0A7223-8FAA-46BC-9292-6A0B330AAFCA}" type="presParOf" srcId="{5795E2C5-7692-46AB-89DA-B7DFEC87DD18}" destId="{1B735A2C-5545-4BD5-B324-4A6D92FC0605}" srcOrd="15" destOrd="0" presId="urn:microsoft.com/office/officeart/2005/8/layout/chevron1"/>
    <dgm:cxn modelId="{3BC0D642-1ACA-418E-8E8B-385CC3CE1FE2}" type="presParOf" srcId="{5795E2C5-7692-46AB-89DA-B7DFEC87DD18}" destId="{49596C8C-D662-46A5-B279-DBDC17166478}" srcOrd="16" destOrd="0" presId="urn:microsoft.com/office/officeart/2005/8/layout/chevron1"/>
    <dgm:cxn modelId="{9D1AA6CF-0202-4290-A397-1ECCBF0A6209}" type="presParOf" srcId="{5795E2C5-7692-46AB-89DA-B7DFEC87DD18}" destId="{7AE4E279-D980-42DB-90D8-69AD16F5581F}" srcOrd="17" destOrd="0" presId="urn:microsoft.com/office/officeart/2005/8/layout/chevron1"/>
    <dgm:cxn modelId="{4F2D8016-42FF-4BE6-954C-6DA603D8261F}" type="presParOf" srcId="{5795E2C5-7692-46AB-89DA-B7DFEC87DD18}" destId="{8551A77E-697E-4FF9-BE20-B08C138BBD2C}" srcOrd="18" destOrd="0" presId="urn:microsoft.com/office/officeart/2005/8/layout/chevron1"/>
    <dgm:cxn modelId="{FC0F4EC1-43D5-4107-AC0C-57BF052FAE98}" type="presParOf" srcId="{5795E2C5-7692-46AB-89DA-B7DFEC87DD18}" destId="{15A53D46-DA73-440F-A935-CB374BC4EA5A}" srcOrd="19" destOrd="0" presId="urn:microsoft.com/office/officeart/2005/8/layout/chevron1"/>
    <dgm:cxn modelId="{8D936A27-1DB3-42C3-AB16-1C5EE8F1C083}" type="presParOf" srcId="{5795E2C5-7692-46AB-89DA-B7DFEC87DD18}" destId="{FCE4A374-47B3-42DE-BE25-44D5CC037D5B}" srcOrd="20" destOrd="0" presId="urn:microsoft.com/office/officeart/2005/8/layout/chevron1"/>
    <dgm:cxn modelId="{CC57C59F-800C-4CED-A734-B9EB58679EBD}" type="presParOf" srcId="{5795E2C5-7692-46AB-89DA-B7DFEC87DD18}" destId="{7961C55E-696E-4CA8-9609-CCEDB9C02642}" srcOrd="21" destOrd="0" presId="urn:microsoft.com/office/officeart/2005/8/layout/chevron1"/>
    <dgm:cxn modelId="{5B59ADAC-7DEA-442E-BFAE-61F25709EE19}" type="presParOf" srcId="{5795E2C5-7692-46AB-89DA-B7DFEC87DD18}" destId="{1589B913-261F-4CAC-8520-3F47C7E95610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21FA9-54EF-4B7B-9AC5-2F90721D8B8B}">
      <dsp:nvSpPr>
        <dsp:cNvPr id="0" name=""/>
        <dsp:cNvSpPr/>
      </dsp:nvSpPr>
      <dsp:spPr>
        <a:xfrm>
          <a:off x="1034" y="2200604"/>
          <a:ext cx="1038736" cy="415494"/>
        </a:xfrm>
        <a:prstGeom prst="chevron">
          <a:avLst/>
        </a:prstGeom>
        <a:solidFill>
          <a:srgbClr val="E7EBFD"/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GRU 2014</a:t>
          </a:r>
          <a:endParaRPr lang="pl-PL" sz="1200" b="1" kern="1200" dirty="0"/>
        </a:p>
      </dsp:txBody>
      <dsp:txXfrm>
        <a:off x="208781" y="2200604"/>
        <a:ext cx="623242" cy="415494"/>
      </dsp:txXfrm>
    </dsp:sp>
    <dsp:sp modelId="{E8019B72-FA34-4E37-AB34-D4D2167C355A}">
      <dsp:nvSpPr>
        <dsp:cNvPr id="0" name=""/>
        <dsp:cNvSpPr/>
      </dsp:nvSpPr>
      <dsp:spPr>
        <a:xfrm>
          <a:off x="935897" y="2200604"/>
          <a:ext cx="1038736" cy="415494"/>
        </a:xfrm>
        <a:prstGeom prst="chevron">
          <a:avLst/>
        </a:prstGeom>
        <a:solidFill>
          <a:srgbClr val="E7EBFD"/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STY 2015</a:t>
          </a:r>
          <a:endParaRPr lang="pl-PL" sz="1200" b="1" kern="1200" dirty="0"/>
        </a:p>
      </dsp:txBody>
      <dsp:txXfrm>
        <a:off x="1143644" y="2200604"/>
        <a:ext cx="623242" cy="415494"/>
      </dsp:txXfrm>
    </dsp:sp>
    <dsp:sp modelId="{997F1955-897A-4099-89F4-D0A26B78EE29}">
      <dsp:nvSpPr>
        <dsp:cNvPr id="0" name=""/>
        <dsp:cNvSpPr/>
      </dsp:nvSpPr>
      <dsp:spPr>
        <a:xfrm>
          <a:off x="1870760" y="2200604"/>
          <a:ext cx="392019" cy="415494"/>
        </a:xfrm>
        <a:prstGeom prst="chevron">
          <a:avLst/>
        </a:prstGeom>
        <a:solidFill>
          <a:srgbClr val="B0C7E8"/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>
            <a:solidFill>
              <a:srgbClr val="000000"/>
            </a:solidFill>
          </a:endParaRPr>
        </a:p>
      </dsp:txBody>
      <dsp:txXfrm>
        <a:off x="1870760" y="2200604"/>
        <a:ext cx="392019" cy="415494"/>
      </dsp:txXfrm>
    </dsp:sp>
    <dsp:sp modelId="{FA8365F5-EC92-4918-927D-78A68799BD67}">
      <dsp:nvSpPr>
        <dsp:cNvPr id="0" name=""/>
        <dsp:cNvSpPr/>
      </dsp:nvSpPr>
      <dsp:spPr>
        <a:xfrm>
          <a:off x="2158906" y="2200604"/>
          <a:ext cx="1038736" cy="415494"/>
        </a:xfrm>
        <a:prstGeom prst="chevron">
          <a:avLst/>
        </a:prstGeom>
        <a:solidFill>
          <a:srgbClr val="E7EBFD"/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MAR 2015</a:t>
          </a:r>
          <a:endParaRPr lang="pl-PL" sz="1200" b="1" kern="1200" dirty="0"/>
        </a:p>
      </dsp:txBody>
      <dsp:txXfrm>
        <a:off x="2366653" y="2200604"/>
        <a:ext cx="623242" cy="415494"/>
      </dsp:txXfrm>
    </dsp:sp>
    <dsp:sp modelId="{6CD5FC9F-77A7-4B31-996C-BB9B84BAB04E}">
      <dsp:nvSpPr>
        <dsp:cNvPr id="0" name=""/>
        <dsp:cNvSpPr/>
      </dsp:nvSpPr>
      <dsp:spPr>
        <a:xfrm>
          <a:off x="3084125" y="2200604"/>
          <a:ext cx="444267" cy="415494"/>
        </a:xfrm>
        <a:prstGeom prst="chevron">
          <a:avLst/>
        </a:prstGeom>
        <a:solidFill>
          <a:srgbClr val="B0C7E8"/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/>
        </a:p>
      </dsp:txBody>
      <dsp:txXfrm>
        <a:off x="3291872" y="2200604"/>
        <a:ext cx="28773" cy="415494"/>
      </dsp:txXfrm>
    </dsp:sp>
    <dsp:sp modelId="{3C83BED0-81BB-4C1F-B6A6-EFA25480D335}">
      <dsp:nvSpPr>
        <dsp:cNvPr id="0" name=""/>
        <dsp:cNvSpPr/>
      </dsp:nvSpPr>
      <dsp:spPr>
        <a:xfrm>
          <a:off x="3434162" y="2200604"/>
          <a:ext cx="1038736" cy="415494"/>
        </a:xfrm>
        <a:prstGeom prst="chevron">
          <a:avLst/>
        </a:prstGeom>
        <a:solidFill>
          <a:srgbClr val="E7EBFD"/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PAŹ 2015</a:t>
          </a:r>
          <a:endParaRPr lang="pl-PL" sz="1200" b="1" kern="1200" dirty="0"/>
        </a:p>
      </dsp:txBody>
      <dsp:txXfrm>
        <a:off x="3641909" y="2200604"/>
        <a:ext cx="623242" cy="415494"/>
      </dsp:txXfrm>
    </dsp:sp>
    <dsp:sp modelId="{66CDA6E2-0F2E-4F65-A3AF-99E2476E60E3}">
      <dsp:nvSpPr>
        <dsp:cNvPr id="0" name=""/>
        <dsp:cNvSpPr/>
      </dsp:nvSpPr>
      <dsp:spPr>
        <a:xfrm>
          <a:off x="4369025" y="2200604"/>
          <a:ext cx="729120" cy="415494"/>
        </a:xfrm>
        <a:prstGeom prst="chevron">
          <a:avLst/>
        </a:prstGeom>
        <a:solidFill>
          <a:srgbClr val="E7EBFD"/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...</a:t>
          </a:r>
          <a:endParaRPr lang="pl-PL" sz="1200" b="1" kern="1200" dirty="0"/>
        </a:p>
      </dsp:txBody>
      <dsp:txXfrm>
        <a:off x="4576772" y="2200604"/>
        <a:ext cx="313626" cy="415494"/>
      </dsp:txXfrm>
    </dsp:sp>
    <dsp:sp modelId="{28C64F24-56B6-494A-9178-C54ABAE8CA5B}">
      <dsp:nvSpPr>
        <dsp:cNvPr id="0" name=""/>
        <dsp:cNvSpPr/>
      </dsp:nvSpPr>
      <dsp:spPr>
        <a:xfrm>
          <a:off x="4994272" y="2200604"/>
          <a:ext cx="1038736" cy="415494"/>
        </a:xfrm>
        <a:prstGeom prst="chevron">
          <a:avLst/>
        </a:prstGeom>
        <a:solidFill>
          <a:srgbClr val="E7EBFD"/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STY 2016</a:t>
          </a:r>
          <a:endParaRPr lang="pl-PL" sz="1200" b="1" kern="1200" dirty="0"/>
        </a:p>
      </dsp:txBody>
      <dsp:txXfrm>
        <a:off x="5202019" y="2200604"/>
        <a:ext cx="623242" cy="415494"/>
      </dsp:txXfrm>
    </dsp:sp>
    <dsp:sp modelId="{49596C8C-D662-46A5-B279-DBDC17166478}">
      <dsp:nvSpPr>
        <dsp:cNvPr id="0" name=""/>
        <dsp:cNvSpPr/>
      </dsp:nvSpPr>
      <dsp:spPr>
        <a:xfrm>
          <a:off x="5929135" y="2200604"/>
          <a:ext cx="803338" cy="415494"/>
        </a:xfrm>
        <a:prstGeom prst="chevron">
          <a:avLst/>
        </a:prstGeom>
        <a:solidFill>
          <a:srgbClr val="0070C0"/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/>
        </a:p>
      </dsp:txBody>
      <dsp:txXfrm>
        <a:off x="6136882" y="2200604"/>
        <a:ext cx="387844" cy="415494"/>
      </dsp:txXfrm>
    </dsp:sp>
    <dsp:sp modelId="{8551A77E-697E-4FF9-BE20-B08C138BBD2C}">
      <dsp:nvSpPr>
        <dsp:cNvPr id="0" name=""/>
        <dsp:cNvSpPr/>
      </dsp:nvSpPr>
      <dsp:spPr>
        <a:xfrm>
          <a:off x="6597625" y="2200604"/>
          <a:ext cx="1038736" cy="415494"/>
        </a:xfrm>
        <a:prstGeom prst="chevron">
          <a:avLst/>
        </a:prstGeom>
        <a:solidFill>
          <a:srgbClr val="E7EBFD"/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KWI 2016</a:t>
          </a:r>
          <a:endParaRPr lang="pl-PL" sz="1200" b="1" kern="1200" dirty="0"/>
        </a:p>
      </dsp:txBody>
      <dsp:txXfrm>
        <a:off x="6805372" y="2200604"/>
        <a:ext cx="623242" cy="415494"/>
      </dsp:txXfrm>
    </dsp:sp>
    <dsp:sp modelId="{FCE4A374-47B3-42DE-BE25-44D5CC037D5B}">
      <dsp:nvSpPr>
        <dsp:cNvPr id="0" name=""/>
        <dsp:cNvSpPr/>
      </dsp:nvSpPr>
      <dsp:spPr>
        <a:xfrm>
          <a:off x="7532488" y="2200604"/>
          <a:ext cx="429631" cy="415494"/>
        </a:xfrm>
        <a:prstGeom prst="chevron">
          <a:avLst/>
        </a:prstGeom>
        <a:solidFill>
          <a:srgbClr val="E7EBFD"/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/>
        </a:p>
      </dsp:txBody>
      <dsp:txXfrm>
        <a:off x="7740235" y="2200604"/>
        <a:ext cx="14137" cy="415494"/>
      </dsp:txXfrm>
    </dsp:sp>
    <dsp:sp modelId="{1589B913-261F-4CAC-8520-3F47C7E95610}">
      <dsp:nvSpPr>
        <dsp:cNvPr id="0" name=""/>
        <dsp:cNvSpPr/>
      </dsp:nvSpPr>
      <dsp:spPr>
        <a:xfrm>
          <a:off x="7858246" y="2200604"/>
          <a:ext cx="1038736" cy="415494"/>
        </a:xfrm>
        <a:prstGeom prst="chevron">
          <a:avLst/>
        </a:prstGeom>
        <a:solidFill>
          <a:srgbClr val="E7EBFD"/>
        </a:solidFill>
        <a:ln>
          <a:solidFill>
            <a:srgbClr val="0070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LIP 2016</a:t>
          </a:r>
          <a:endParaRPr lang="pl-PL" sz="1200" b="1" kern="1200" dirty="0"/>
        </a:p>
      </dsp:txBody>
      <dsp:txXfrm>
        <a:off x="8065993" y="2200604"/>
        <a:ext cx="623242" cy="415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C2A5-01BB-4C19-B7CB-92A3BC67A2E6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4633C-8F05-4FE2-A14F-D3B2CC4EEE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50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33C-8F05-4FE2-A14F-D3B2CC4EEEA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18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33C-8F05-4FE2-A14F-D3B2CC4EEEA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0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Sprawa nie jest jednak tak prosta, ponieważ…</a:t>
            </a:r>
          </a:p>
          <a:p>
            <a:endParaRPr lang="pl-PL" dirty="0"/>
          </a:p>
          <a:p>
            <a:r>
              <a:rPr lang="pl-PL" dirty="0" smtClean="0"/>
              <a:t>EMIR nie wymaga raportowana zleceń. Oznacza to, że zlecenia na kontrakty finansowe na energię elektryczną czy gaz będą musiały być raportowane oddzielnie do ACER.</a:t>
            </a:r>
          </a:p>
          <a:p>
            <a:endParaRPr lang="pl-PL" dirty="0"/>
          </a:p>
          <a:p>
            <a:r>
              <a:rPr lang="pl-PL" dirty="0" smtClean="0"/>
              <a:t>Oczywiście, należy pamiętać, że TR mogą przyjmować od swoich uczestników raporty zawierające więcej pól niż wymagane przez EMIR. Zatem można próbować iść tą drogą, i raportować wszystkie do repozytorium, które następnie będzie rozdzielać dane na te które idą do ESMA i te które idą do ACER. </a:t>
            </a:r>
          </a:p>
          <a:p>
            <a:r>
              <a:rPr lang="pl-PL" dirty="0" smtClean="0"/>
              <a:t>Pytanie, w jaki sposób raportować zlecenia składane na giełdę np. na notowanie ciągłe, jeżeli takie zlecenie później wchodzi na aukcję.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33C-8F05-4FE2-A14F-D3B2CC4EEEA7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8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33C-8F05-4FE2-A14F-D3B2CC4EEEA7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9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Od razu pojawia się pytanie, co z derywatami które mogą być rozliczone finansowo i są już raportowane do TR zgodnie z EMIR. </a:t>
            </a:r>
          </a:p>
          <a:p>
            <a:endParaRPr lang="pl-PL" dirty="0"/>
          </a:p>
          <a:p>
            <a:r>
              <a:rPr lang="pl-PL" dirty="0"/>
              <a:t>REMIT zawiera przepis o unikaniu podwójnego raportowania, co oznacza, że kontrakty zaraportowane do TR nie muszą być a nawet nie powinny być raportowane ponownie do ACER.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633C-8F05-4FE2-A14F-D3B2CC4EEEA7}" type="slidenum">
              <a:rPr lang="pl-PL" smtClean="0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2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3545582"/>
            <a:ext cx="7772400" cy="730182"/>
          </a:xfrm>
        </p:spPr>
        <p:txBody>
          <a:bodyPr tIns="71993" bIns="71993">
            <a:spAutoFit/>
          </a:bodyPr>
          <a:lstStyle>
            <a:lvl1pPr>
              <a:defRPr sz="38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797153"/>
            <a:ext cx="6400800" cy="8416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12AA-9ADB-46A1-AF1F-75BC355A90F6}" type="datetime1">
              <a:rPr lang="pl-PL" smtClean="0"/>
              <a:pPr/>
              <a:t>2015-02-10</a:t>
            </a:fld>
            <a:endParaRPr lang="pl-PL"/>
          </a:p>
        </p:txBody>
      </p:sp>
      <p:pic>
        <p:nvPicPr>
          <p:cNvPr id="8" name="Obraz 7" descr="Rysunek1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08403" y="2060849"/>
            <a:ext cx="4527194" cy="11183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200"/>
            </a:lvl1pPr>
            <a:lvl2pPr marL="414726" indent="0" algn="ctr">
              <a:buNone/>
              <a:defRPr sz="1800"/>
            </a:lvl2pPr>
            <a:lvl3pPr marL="829452" indent="0" algn="ctr">
              <a:buNone/>
              <a:defRPr sz="1600"/>
            </a:lvl3pPr>
            <a:lvl4pPr marL="1244178" indent="0" algn="ctr">
              <a:buNone/>
              <a:defRPr sz="1500"/>
            </a:lvl4pPr>
            <a:lvl5pPr marL="1658904" indent="0" algn="ctr">
              <a:buNone/>
              <a:defRPr sz="1500"/>
            </a:lvl5pPr>
            <a:lvl6pPr marL="2073631" indent="0" algn="ctr">
              <a:buNone/>
              <a:defRPr sz="1500"/>
            </a:lvl6pPr>
            <a:lvl7pPr marL="2488357" indent="0" algn="ctr">
              <a:buNone/>
              <a:defRPr sz="1500"/>
            </a:lvl7pPr>
            <a:lvl8pPr marL="2903083" indent="0" algn="ctr">
              <a:buNone/>
              <a:defRPr sz="1500"/>
            </a:lvl8pPr>
            <a:lvl9pPr marL="3317809" indent="0" algn="ctr">
              <a:buNone/>
              <a:defRPr sz="15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D601A-5267-494C-B620-93AFEE4467D8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66386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9AFC7-D0AF-422E-B668-47DA1E661427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891572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200"/>
            </a:lvl1pPr>
            <a:lvl2pPr marL="414726" indent="0">
              <a:buNone/>
              <a:defRPr sz="1800"/>
            </a:lvl2pPr>
            <a:lvl3pPr marL="829452" indent="0">
              <a:buNone/>
              <a:defRPr sz="1600"/>
            </a:lvl3pPr>
            <a:lvl4pPr marL="1244178" indent="0">
              <a:buNone/>
              <a:defRPr sz="1500"/>
            </a:lvl4pPr>
            <a:lvl5pPr marL="1658904" indent="0">
              <a:buNone/>
              <a:defRPr sz="1500"/>
            </a:lvl5pPr>
            <a:lvl6pPr marL="2073631" indent="0">
              <a:buNone/>
              <a:defRPr sz="1500"/>
            </a:lvl6pPr>
            <a:lvl7pPr marL="2488357" indent="0">
              <a:buNone/>
              <a:defRPr sz="1500"/>
            </a:lvl7pPr>
            <a:lvl8pPr marL="2903083" indent="0">
              <a:buNone/>
              <a:defRPr sz="1500"/>
            </a:lvl8pPr>
            <a:lvl9pPr marL="3317809" indent="0">
              <a:buNone/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8F969-B99E-4FF1-B50C-AAD2DE0B65AA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247539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2080" cy="452063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36801" y="1604329"/>
            <a:ext cx="4042080" cy="452063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63957-5310-440B-BA4A-3B613D546BF7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54104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E318B-7EB8-44F3-B58D-A290A7DC2F05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49161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088C1-B3D0-4508-9527-663603E3E609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037539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A6ACD-CD0B-45B8-805D-F2A88193C45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863864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3F80-C240-41DA-8073-BD37FEB0220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706991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7CF30-5530-4682-BEF8-F39B4580A809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592533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1A64-9DE8-4830-8564-454DFB0034E2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400486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CE6B-1657-4BBB-8159-6F7726199F82}" type="datetime1">
              <a:rPr lang="pl-PL" smtClean="0"/>
              <a:pPr/>
              <a:t>2015-02-10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4001" y="273629"/>
            <a:ext cx="2054880" cy="58513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29280" cy="585133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C2F4-C2DE-4466-BD93-B96A04EE5771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19382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3545582"/>
            <a:ext cx="7772400" cy="730182"/>
          </a:xfrm>
        </p:spPr>
        <p:txBody>
          <a:bodyPr tIns="72000" bIns="72000">
            <a:spAutoFit/>
          </a:bodyPr>
          <a:lstStyle>
            <a:lvl1pPr>
              <a:defRPr sz="38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12AA-9ADB-46A1-AF1F-75BC355A90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az 7" descr="Rysunek1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08403" y="2060848"/>
            <a:ext cx="4527194" cy="11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43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CE6B-1657-4BBB-8159-6F7726199F8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27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193512"/>
            <a:ext cx="7772400" cy="963680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cap="all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5331420"/>
            <a:ext cx="7772400" cy="6898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7" name="Obraz 6" descr="Rysunek1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4886" y="2670729"/>
            <a:ext cx="4527194" cy="11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49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8FF4-DBEE-400E-AE8B-3DB1507C6B4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37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4991-B46C-4E9D-98FD-F9D4FF918EC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3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4E0C-6124-44C7-B729-E45A7A9F22B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06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B991-F259-4653-886D-F42F01266C2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5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46-2401-43D6-8B55-58EA9D296C3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75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12A-DCA1-47D8-8CED-D49E419AECA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5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193512"/>
            <a:ext cx="7772400" cy="963680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cap="all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5331420"/>
            <a:ext cx="7772400" cy="6898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7" name="Obraz 6" descr="Rysunek1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4887" y="2670730"/>
            <a:ext cx="4527194" cy="11183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8FF4-DBEE-400E-AE8B-3DB1507C6B42}" type="datetime1">
              <a:rPr lang="pl-PL" smtClean="0"/>
              <a:pPr/>
              <a:t>2015-02-10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4991-B46C-4E9D-98FD-F9D4FF918EC9}" type="datetime1">
              <a:rPr lang="pl-PL" smtClean="0"/>
              <a:pPr/>
              <a:t>2015-02-10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4E0C-6124-44C7-B729-E45A7A9F22B4}" type="datetime1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B991-F259-4653-886D-F42F01266C2D}" type="datetime1">
              <a:rPr lang="pl-PL" smtClean="0"/>
              <a:pPr/>
              <a:t>2015-02-10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718293"/>
            <a:ext cx="3008313" cy="716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446-2401-43D6-8B55-58EA9D296C31}" type="datetime1">
              <a:rPr lang="pl-PL" smtClean="0"/>
              <a:pPr/>
              <a:t>2015-02-10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650531"/>
            <a:ext cx="5486400" cy="716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12A-DCA1-47D8-8CED-D49E419AECA7}" type="datetime1">
              <a:rPr lang="pl-PL" smtClean="0"/>
              <a:pPr/>
              <a:t>2015-02-10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2125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 r="99500"/>
            </a:stretch>
          </a:blipFill>
          <a:ln w="0">
            <a:noFill/>
          </a:ln>
        </p:spPr>
        <p:txBody>
          <a:bodyPr vert="horz" lIns="179981" tIns="359963" rIns="91430" bIns="45715" rtlCol="0" anchor="t" anchorCtr="0">
            <a:sp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755576" y="6381329"/>
            <a:ext cx="2133600" cy="241001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652B5-45BB-4C9D-9517-0EB70BB602FE}" type="datetime1">
              <a:rPr lang="pl-PL" smtClean="0"/>
              <a:pPr/>
              <a:t>2015-02-10</a:t>
            </a:fld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584920" cy="241002"/>
          </a:xfrm>
          <a:prstGeom prst="rect">
            <a:avLst/>
          </a:prstGeom>
          <a:noFill/>
        </p:spPr>
        <p:txBody>
          <a:bodyPr vert="horz" lIns="91430" tIns="45715" rIns="91430" bIns="45715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816339FF-EA66-4D89-A355-47B02DCFC96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305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2400" cy="113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2400" cy="452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24000" cy="4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2960" cy="4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24000" cy="46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 smtClean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CA479A-B2CB-4895-84A5-3CD236287940}" type="slidenum">
              <a:rPr lang="en-GB" altLang="pl-PL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46093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anose="05000000000000000000" pitchFamily="2" charset="2"/>
        <a:defRPr sz="40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anose="05000000000000000000" pitchFamily="2" charset="2"/>
        <a:defRPr sz="4000">
          <a:solidFill>
            <a:srgbClr val="FFFFFF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anose="05000000000000000000" pitchFamily="2" charset="2"/>
        <a:defRPr sz="4000">
          <a:solidFill>
            <a:srgbClr val="FFFFFF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anose="05000000000000000000" pitchFamily="2" charset="2"/>
        <a:defRPr sz="4000">
          <a:solidFill>
            <a:srgbClr val="FFFFFF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anose="05000000000000000000" pitchFamily="2" charset="2"/>
        <a:defRPr sz="4000">
          <a:solidFill>
            <a:srgbClr val="FFFFFF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anose="05000000000000000000" pitchFamily="2" charset="2"/>
        <a:defRPr sz="4000">
          <a:solidFill>
            <a:srgbClr val="FFFFFF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anose="05000000000000000000" pitchFamily="2" charset="2"/>
        <a:defRPr sz="4000">
          <a:solidFill>
            <a:srgbClr val="FFFFFF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anose="05000000000000000000" pitchFamily="2" charset="2"/>
        <a:defRPr sz="4000">
          <a:solidFill>
            <a:srgbClr val="FFFFFF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anose="05000000000000000000" pitchFamily="2" charset="2"/>
        <a:defRPr sz="4000">
          <a:solidFill>
            <a:srgbClr val="FFFFFF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87366" indent="-2923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FFFFFF"/>
        </a:buClr>
        <a:buSzPct val="45000"/>
        <a:buFont typeface="Wingdings" panose="05000000000000000000" pitchFamily="2" charset="2"/>
        <a:buChar char=""/>
        <a:defRPr sz="2900" kern="1200">
          <a:solidFill>
            <a:srgbClr val="FFFFFF"/>
          </a:solidFill>
          <a:latin typeface="+mn-lt"/>
          <a:ea typeface="+mn-ea"/>
          <a:cs typeface="+mn-cs"/>
        </a:defRPr>
      </a:lvl1pPr>
      <a:lvl2pPr marL="779052" indent="-25920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FFFFFF"/>
        </a:buClr>
        <a:buSzPct val="75000"/>
        <a:buFont typeface="Symbol" panose="05050102010706020507" pitchFamily="18" charset="2"/>
        <a:buChar char=""/>
        <a:defRPr sz="2500" kern="1200">
          <a:solidFill>
            <a:srgbClr val="FFFFFF"/>
          </a:solidFill>
          <a:latin typeface="+mn-lt"/>
          <a:ea typeface="+mn-ea"/>
          <a:cs typeface="+mn-cs"/>
        </a:defRPr>
      </a:lvl2pPr>
      <a:lvl3pPr marL="1170738" indent="-1929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FFFFFF"/>
        </a:buClr>
        <a:buSzPct val="45000"/>
        <a:buFont typeface="Wingdings" panose="05000000000000000000" pitchFamily="2" charset="2"/>
        <a:buChar char="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562424" indent="-19152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FFFFFF"/>
        </a:buClr>
        <a:buSzPct val="75000"/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1954109" indent="-1929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FFFFFF"/>
        </a:buClr>
        <a:buSzPct val="45000"/>
        <a:buFont typeface="Wingdings" panose="05000000000000000000" pitchFamily="2" charset="2"/>
        <a:buChar char="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2125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 r="99500"/>
            </a:stretch>
          </a:blipFill>
          <a:ln w="0">
            <a:noFill/>
          </a:ln>
        </p:spPr>
        <p:txBody>
          <a:bodyPr vert="horz" lIns="180000" tIns="360000" rIns="91440" bIns="45720" rtlCol="0" anchor="t" anchorCtr="0">
            <a:sp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755576" y="6381328"/>
            <a:ext cx="2133600" cy="241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F1652B5-45BB-4C9D-9517-0EB70BB602F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14400"/>
              <a:t>2015-02-10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584920" cy="24100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defTabSz="914400"/>
            <a:fld id="{816339FF-EA66-4D89-A355-47B02DCFC967}" type="slidenum">
              <a:rPr lang="pl-PL" smtClean="0">
                <a:solidFill>
                  <a:prstClr val="white"/>
                </a:solidFill>
              </a:rPr>
              <a:pPr defTabSz="914400"/>
              <a:t>‹#›</a:t>
            </a:fld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9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e.gov.pl/" TargetMode="Externa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kszwarc\Desktop\tge-LOGO-PL.jp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685800" y="3545583"/>
            <a:ext cx="7772400" cy="1376513"/>
          </a:xfrm>
        </p:spPr>
        <p:txBody>
          <a:bodyPr/>
          <a:lstStyle/>
          <a:p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Raportowanie danych transakcyjnych w świetle REMIT</a:t>
            </a:r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>
          <a:xfrm>
            <a:off x="827584" y="4797153"/>
            <a:ext cx="6944816" cy="841648"/>
          </a:xfrm>
        </p:spPr>
        <p:txBody>
          <a:bodyPr>
            <a:normAutofit lnSpcReduction="10000"/>
          </a:bodyPr>
          <a:lstStyle/>
          <a:p>
            <a:pPr algn="l"/>
            <a:endParaRPr lang="pl-PL" dirty="0" smtClean="0"/>
          </a:p>
          <a:p>
            <a:pPr algn="l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Katarzyna Szwarc, Dyrektor Biura Compliance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600" y="5877272"/>
            <a:ext cx="3024336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06/02/2015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5" y="1"/>
            <a:ext cx="8219256" cy="963680"/>
          </a:xfrm>
        </p:spPr>
        <p:txBody>
          <a:bodyPr/>
          <a:lstStyle/>
          <a:p>
            <a:r>
              <a:rPr lang="pl-PL" sz="3600" b="1" dirty="0"/>
              <a:t>WYŁĄCZNIE NA WNIOSEK ACER </a:t>
            </a:r>
            <a:endParaRPr lang="pl-PL" sz="2000" b="1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268762"/>
            <a:ext cx="8147248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u="sng" dirty="0"/>
              <a:t>O ILE NIE SĄ ZAWIERANE POPRZEZ GIEŁDĘ</a:t>
            </a:r>
          </a:p>
          <a:p>
            <a:pPr marL="0" indent="0">
              <a:buNone/>
            </a:pPr>
            <a:endParaRPr lang="pl-PL" sz="800" dirty="0"/>
          </a:p>
          <a:p>
            <a:pPr algn="just"/>
            <a:r>
              <a:rPr lang="pl-PL" sz="2200" dirty="0"/>
              <a:t>Transakcje wewnątrz-grupowe </a:t>
            </a:r>
          </a:p>
          <a:p>
            <a:pPr algn="just"/>
            <a:r>
              <a:rPr lang="pl-PL" sz="2200" dirty="0"/>
              <a:t>Kontrakty na rynku bilansującym</a:t>
            </a:r>
          </a:p>
          <a:p>
            <a:pPr algn="just"/>
            <a:r>
              <a:rPr lang="pl-PL" sz="2200" dirty="0"/>
              <a:t>Kontrakty na dostawę energii elektrycznej wyprodukowanej w jednostce produkcyjnej o mocy mniejszej lub równej 10 MW lub przez jednostki produkcyjne o łącznej mocy produkcyjnej mniejszej lub równej 10 MW</a:t>
            </a:r>
          </a:p>
          <a:p>
            <a:pPr algn="just"/>
            <a:r>
              <a:rPr lang="pl-PL" sz="2200" dirty="0"/>
              <a:t>Kontrakty na dostawę gazu z pojedynczego złoża o zdolności produkcyjnej równej lub mniejszej niż 20 MW</a:t>
            </a:r>
          </a:p>
          <a:p>
            <a:pPr marL="0" indent="0" algn="just">
              <a:buNone/>
            </a:pPr>
            <a:endParaRPr lang="pl-PL" sz="16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10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5013176"/>
            <a:ext cx="8208912" cy="707886"/>
          </a:xfrm>
          <a:prstGeom prst="rect">
            <a:avLst/>
          </a:prstGeom>
          <a:solidFill>
            <a:srgbClr val="E7EBFD"/>
          </a:solidFill>
          <a:ln>
            <a:solidFill>
              <a:srgbClr val="0070C0"/>
            </a:solidFill>
          </a:ln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sz="2000" b="1" dirty="0"/>
              <a:t>ACER MARKET MONITORING DEPARTMENT NON-ACTION LETTER OBOWIĄZUJE DO KOŃCA ROKU 2016 </a:t>
            </a:r>
          </a:p>
        </p:txBody>
      </p:sp>
    </p:spTree>
    <p:extLst>
      <p:ext uri="{BB962C8B-B14F-4D97-AF65-F5344CB8AC3E}">
        <p14:creationId xmlns:p14="http://schemas.microsoft.com/office/powerpoint/2010/main" val="8835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8641"/>
            <a:ext cx="8415387" cy="5760640"/>
          </a:xfrm>
        </p:spPr>
      </p:pic>
      <p:sp>
        <p:nvSpPr>
          <p:cNvPr id="6" name="pole tekstowe 5"/>
          <p:cNvSpPr txBox="1"/>
          <p:nvPr/>
        </p:nvSpPr>
        <p:spPr>
          <a:xfrm>
            <a:off x="2844396" y="6093296"/>
            <a:ext cx="1511580" cy="584775"/>
          </a:xfrm>
          <a:prstGeom prst="rect">
            <a:avLst/>
          </a:prstGeom>
          <a:solidFill>
            <a:srgbClr val="FF9966"/>
          </a:solidFill>
          <a:ln w="28575">
            <a:solidFill>
              <a:srgbClr val="FF0000"/>
            </a:solidFill>
          </a:ln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T + 1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788612" y="6093296"/>
            <a:ext cx="1511580" cy="584775"/>
          </a:xfrm>
          <a:prstGeom prst="rect">
            <a:avLst/>
          </a:prstGeom>
          <a:solidFill>
            <a:srgbClr val="FF9966"/>
          </a:solidFill>
          <a:ln w="28575">
            <a:solidFill>
              <a:srgbClr val="FF0000"/>
            </a:solidFill>
          </a:ln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T + 1M</a:t>
            </a:r>
          </a:p>
        </p:txBody>
      </p:sp>
      <p:cxnSp>
        <p:nvCxnSpPr>
          <p:cNvPr id="13" name="Łącznik prosty ze strzałką 12"/>
          <p:cNvCxnSpPr/>
          <p:nvPr/>
        </p:nvCxnSpPr>
        <p:spPr>
          <a:xfrm flipH="1" flipV="1">
            <a:off x="2987825" y="4581128"/>
            <a:ext cx="360040" cy="15121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4067944" y="4581128"/>
            <a:ext cx="792088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5292080" y="4581128"/>
            <a:ext cx="792088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6084168" y="2636912"/>
            <a:ext cx="1584176" cy="3456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3680"/>
          </a:xfrm>
        </p:spPr>
        <p:txBody>
          <a:bodyPr/>
          <a:lstStyle/>
          <a:p>
            <a:r>
              <a:rPr lang="pl-PL" sz="3600" b="1" dirty="0"/>
              <a:t>LISTA KONTRAKTÓW STANDARDOWYCH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/>
              <a:t>Termin publikacji w Portalu REMIT – </a:t>
            </a:r>
            <a:r>
              <a:rPr lang="pl-PL" sz="2400" b="1" dirty="0"/>
              <a:t>17 marca 2015 </a:t>
            </a:r>
          </a:p>
          <a:p>
            <a:pPr algn="just"/>
            <a:r>
              <a:rPr lang="pl-PL" sz="2400" dirty="0"/>
              <a:t>ACER sporządzi listę na podstawie danych referencyjnych przekazanych przez platformy obrotu</a:t>
            </a:r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b="1" dirty="0"/>
              <a:t>Elementy charakterystyki kontraktów standardowych:</a:t>
            </a:r>
          </a:p>
          <a:p>
            <a:pPr marL="0" indent="0" algn="just">
              <a:buNone/>
            </a:pPr>
            <a:endParaRPr lang="pl-PL" sz="2400" dirty="0"/>
          </a:p>
          <a:p>
            <a:pPr algn="just"/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12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496302"/>
              </p:ext>
            </p:extLst>
          </p:nvPr>
        </p:nvGraphicFramePr>
        <p:xfrm>
          <a:off x="251520" y="3933056"/>
          <a:ext cx="8712966" cy="11521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52161"/>
                <a:gridCol w="1452161"/>
                <a:gridCol w="1452161"/>
                <a:gridCol w="1452161"/>
                <a:gridCol w="1452161"/>
                <a:gridCol w="1452161"/>
              </a:tblGrid>
              <a:tr h="1152128">
                <a:tc>
                  <a:txBody>
                    <a:bodyPr/>
                    <a:lstStyle/>
                    <a:p>
                      <a:pPr algn="ctr"/>
                      <a:endParaRPr lang="pl-PL" sz="1800" dirty="0" smtClean="0"/>
                    </a:p>
                    <a:p>
                      <a:pPr algn="ctr"/>
                      <a:r>
                        <a:rPr lang="pl-PL" sz="1800" dirty="0" smtClean="0"/>
                        <a:t>NAZWA KONTRAKTU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 smtClean="0"/>
                    </a:p>
                    <a:p>
                      <a:pPr algn="ctr"/>
                      <a:r>
                        <a:rPr lang="pl-PL" sz="1800" dirty="0" smtClean="0"/>
                        <a:t>OBSZAR DOSTAWY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 smtClean="0"/>
                    </a:p>
                    <a:p>
                      <a:pPr algn="ctr"/>
                      <a:r>
                        <a:rPr lang="pl-PL" sz="1800" dirty="0" smtClean="0"/>
                        <a:t>RODZAJ TOWARU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 smtClean="0"/>
                    </a:p>
                    <a:p>
                      <a:pPr algn="ctr"/>
                      <a:r>
                        <a:rPr lang="pl-PL" sz="1800" dirty="0" smtClean="0"/>
                        <a:t>TYP KONTRAKTU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 smtClean="0"/>
                    </a:p>
                    <a:p>
                      <a:pPr algn="ctr"/>
                      <a:r>
                        <a:rPr lang="pl-PL" sz="1800" dirty="0" smtClean="0"/>
                        <a:t>SPOSÓB DOSTAWY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 smtClean="0"/>
                    </a:p>
                    <a:p>
                      <a:pPr algn="ctr"/>
                      <a:r>
                        <a:rPr lang="pl-PL" sz="1800" dirty="0" smtClean="0"/>
                        <a:t>MIEJSCE OBROTU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83568" y="2"/>
            <a:ext cx="7704856" cy="1526514"/>
          </a:xfrm>
        </p:spPr>
        <p:txBody>
          <a:bodyPr/>
          <a:lstStyle/>
          <a:p>
            <a:r>
              <a:rPr lang="pl-PL" sz="3600" b="1" dirty="0"/>
              <a:t>SPOT I RYNEK TERMINOWY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>
          <a:xfrm>
            <a:off x="323529" y="1412777"/>
            <a:ext cx="8568953" cy="4857403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  <a:buFont typeface="Courier New" panose="02070309020205020404" pitchFamily="49" charset="0"/>
              <a:buChar char="o"/>
            </a:pPr>
            <a:r>
              <a:rPr lang="pl-PL" dirty="0"/>
              <a:t>REMIT zawiera przepisy o </a:t>
            </a:r>
            <a:r>
              <a:rPr lang="pl-PL" b="1" dirty="0"/>
              <a:t>unikaniu podwójnego </a:t>
            </a:r>
            <a:r>
              <a:rPr lang="pl-PL" b="1" dirty="0" smtClean="0"/>
              <a:t>raportowania</a:t>
            </a:r>
          </a:p>
          <a:p>
            <a:pPr marL="0" indent="0">
              <a:lnSpc>
                <a:spcPct val="134000"/>
              </a:lnSpc>
              <a:buNone/>
            </a:pPr>
            <a:endParaRPr lang="pl-PL" sz="800" dirty="0"/>
          </a:p>
          <a:p>
            <a:pPr>
              <a:lnSpc>
                <a:spcPct val="134000"/>
              </a:lnSpc>
              <a:buFont typeface="Courier New" panose="02070309020205020404" pitchFamily="49" charset="0"/>
              <a:buChar char="o"/>
            </a:pPr>
            <a:r>
              <a:rPr lang="pl-PL" dirty="0" smtClean="0"/>
              <a:t>Kontrakty pochodne będące instrumentami finansowymi w rozumieniu MiFID raportuje się do TR zgodnie z EMIR </a:t>
            </a:r>
          </a:p>
          <a:p>
            <a:pPr marL="0" indent="0">
              <a:lnSpc>
                <a:spcPct val="134000"/>
              </a:lnSpc>
              <a:buNone/>
            </a:pPr>
            <a:endParaRPr lang="pl-PL" sz="800" dirty="0"/>
          </a:p>
          <a:p>
            <a:pPr>
              <a:lnSpc>
                <a:spcPct val="134000"/>
              </a:lnSpc>
              <a:buFont typeface="Courier New" panose="02070309020205020404" pitchFamily="49" charset="0"/>
              <a:buChar char="o"/>
            </a:pPr>
            <a:r>
              <a:rPr lang="pl-PL" dirty="0" smtClean="0"/>
              <a:t>Kontrakty finansowe powinny zostać przekazane do ACER przez TR, ARM, właściwy organ nadzoru lub ESMA </a:t>
            </a:r>
          </a:p>
          <a:p>
            <a:pPr marL="0" indent="0">
              <a:lnSpc>
                <a:spcPct val="134000"/>
              </a:lnSpc>
              <a:buNone/>
            </a:pPr>
            <a:endParaRPr lang="pl-PL" sz="800" dirty="0"/>
          </a:p>
          <a:p>
            <a:pPr>
              <a:lnSpc>
                <a:spcPct val="134000"/>
              </a:lnSpc>
              <a:buFont typeface="Courier New" panose="02070309020205020404" pitchFamily="49" charset="0"/>
              <a:buChar char="o"/>
            </a:pPr>
            <a:r>
              <a:rPr lang="pl-PL" dirty="0" smtClean="0"/>
              <a:t>Porozumienie ESMA i ACER z dnia 18 lipca 2013 r.</a:t>
            </a:r>
            <a:endParaRPr lang="pl-PL" sz="1400" dirty="0"/>
          </a:p>
          <a:p>
            <a:pPr>
              <a:buFont typeface="Courier New" panose="02070309020205020404" pitchFamily="49" charset="0"/>
              <a:buChar char="o"/>
            </a:pPr>
            <a:endParaRPr lang="pl-PL" sz="1400" dirty="0"/>
          </a:p>
          <a:p>
            <a:pPr>
              <a:buFont typeface="Courier New" panose="02070309020205020404" pitchFamily="49" charset="0"/>
              <a:buChar char="o"/>
            </a:pPr>
            <a:endParaRPr lang="pl-PL" sz="1400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13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8" name="Symbol zastępczy numeru slajdu 3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</p:spPr>
        <p:txBody>
          <a:bodyPr vert="horz" lIns="91430" tIns="45715" rIns="91430" bIns="45715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6339FF-EA66-4D89-A355-47B02DCFC967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266996" y="1988840"/>
            <a:ext cx="2088232" cy="1030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Czy instrument pochodny jest lub może być wykonywany przez rozliczenie finansowe?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3491880" y="4803401"/>
            <a:ext cx="2088232" cy="57606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INSTRUMENT FINANSOWY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3491880" y="1988840"/>
            <a:ext cx="2088232" cy="1030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Czy instrument pochodny jest dopuszczony do obrotu na RR lub w ASO?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6733723" y="5379465"/>
            <a:ext cx="2088232" cy="57606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INSTRUMENT FINANSOWY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6733723" y="1867096"/>
            <a:ext cx="2088232" cy="1748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just"/>
            <a:endParaRPr lang="pl-PL" sz="1100" b="1" dirty="0">
              <a:solidFill>
                <a:schemeClr val="tx1"/>
              </a:solidFill>
            </a:endParaRPr>
          </a:p>
          <a:p>
            <a:pPr algn="just"/>
            <a:endParaRPr lang="pl-PL" sz="1100" b="1" dirty="0">
              <a:solidFill>
                <a:schemeClr val="tx1"/>
              </a:solidFill>
            </a:endParaRPr>
          </a:p>
          <a:p>
            <a:pPr algn="just"/>
            <a:endParaRPr lang="pl-PL" sz="1100" dirty="0">
              <a:solidFill>
                <a:schemeClr val="tx1"/>
              </a:solidFill>
            </a:endParaRPr>
          </a:p>
          <a:p>
            <a:pPr algn="just"/>
            <a:r>
              <a:rPr lang="pl-PL" sz="1200" b="1" dirty="0">
                <a:solidFill>
                  <a:schemeClr val="tx1"/>
                </a:solidFill>
              </a:rPr>
              <a:t>Czy wykazuje właściwości innych IF?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chemeClr val="tx1"/>
                </a:solidFill>
              </a:rPr>
              <a:t>Wymóg dopuszczenia do obrotu na RR/MTF w państwie trzecim (lub odpowiednik takiego instrumentu)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chemeClr val="tx1"/>
                </a:solidFill>
              </a:rPr>
              <a:t>Wymóg rozliczenia przez izbę /zabezpieczenie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pl-PL" sz="1100" dirty="0">
                <a:solidFill>
                  <a:schemeClr val="tx1"/>
                </a:solidFill>
              </a:rPr>
              <a:t>Wymóg standaryzacji</a:t>
            </a:r>
          </a:p>
          <a:p>
            <a:pPr marL="171432" indent="-171432" algn="just">
              <a:buFont typeface="Arial" panose="020B0604020202020204" pitchFamily="34" charset="0"/>
              <a:buChar char="•"/>
            </a:pPr>
            <a:endParaRPr lang="pl-PL" sz="1100" b="1" dirty="0">
              <a:solidFill>
                <a:schemeClr val="tx1"/>
              </a:solidFill>
            </a:endParaRPr>
          </a:p>
          <a:p>
            <a:pPr marL="171432" indent="-171432" algn="just">
              <a:buFont typeface="Arial" panose="020B0604020202020204" pitchFamily="34" charset="0"/>
              <a:buChar char="•"/>
            </a:pPr>
            <a:endParaRPr lang="pl-PL" sz="1100" b="1" dirty="0">
              <a:solidFill>
                <a:schemeClr val="tx1"/>
              </a:solidFill>
            </a:endParaRPr>
          </a:p>
          <a:p>
            <a:pPr algn="ctr"/>
            <a:endParaRPr lang="pl-PL" sz="1100" b="1" dirty="0">
              <a:solidFill>
                <a:schemeClr val="tx1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6733723" y="692696"/>
            <a:ext cx="20882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NIE JEST INSTRUMENTEM FINANSOWYM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266996" y="4227337"/>
            <a:ext cx="2088232" cy="57606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INSTRUMENT FINANSOWY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6733723" y="4149080"/>
            <a:ext cx="20882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Czy jest przeznaczony do celów handlowych?</a:t>
            </a:r>
            <a:endParaRPr lang="pl-PL" sz="1100" b="1" dirty="0">
              <a:solidFill>
                <a:schemeClr val="tx1"/>
              </a:solidFill>
            </a:endParaRPr>
          </a:p>
        </p:txBody>
      </p:sp>
      <p:cxnSp>
        <p:nvCxnSpPr>
          <p:cNvPr id="17" name="Łącznik prosty ze strzałką 16"/>
          <p:cNvCxnSpPr>
            <a:stCxn id="9" idx="3"/>
            <a:endCxn id="11" idx="1"/>
          </p:cNvCxnSpPr>
          <p:nvPr/>
        </p:nvCxnSpPr>
        <p:spPr>
          <a:xfrm>
            <a:off x="2355228" y="2504032"/>
            <a:ext cx="113665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11" idx="2"/>
            <a:endCxn id="10" idx="0"/>
          </p:cNvCxnSpPr>
          <p:nvPr/>
        </p:nvCxnSpPr>
        <p:spPr>
          <a:xfrm>
            <a:off x="4535996" y="3019225"/>
            <a:ext cx="0" cy="178417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11" idx="3"/>
          </p:cNvCxnSpPr>
          <p:nvPr/>
        </p:nvCxnSpPr>
        <p:spPr>
          <a:xfrm>
            <a:off x="5580113" y="2504032"/>
            <a:ext cx="115361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13" idx="0"/>
            <a:endCxn id="14" idx="2"/>
          </p:cNvCxnSpPr>
          <p:nvPr/>
        </p:nvCxnSpPr>
        <p:spPr>
          <a:xfrm flipV="1">
            <a:off x="7777838" y="1268761"/>
            <a:ext cx="0" cy="5983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3" idx="2"/>
          </p:cNvCxnSpPr>
          <p:nvPr/>
        </p:nvCxnSpPr>
        <p:spPr>
          <a:xfrm>
            <a:off x="7777838" y="3615510"/>
            <a:ext cx="0" cy="533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16" idx="2"/>
            <a:endCxn id="12" idx="0"/>
          </p:cNvCxnSpPr>
          <p:nvPr/>
        </p:nvCxnSpPr>
        <p:spPr>
          <a:xfrm>
            <a:off x="7777838" y="4725145"/>
            <a:ext cx="0" cy="6543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2563514" y="2137499"/>
            <a:ext cx="720080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NIE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796877" y="2144048"/>
            <a:ext cx="720080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NIE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4535996" y="3615510"/>
            <a:ext cx="720080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TAK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87624" y="3356992"/>
            <a:ext cx="720080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TAK</a:t>
            </a:r>
            <a:endParaRPr lang="pl-PL" b="1" dirty="0">
              <a:solidFill>
                <a:srgbClr val="C00000"/>
              </a:solidFill>
            </a:endParaRPr>
          </a:p>
        </p:txBody>
      </p:sp>
      <p:cxnSp>
        <p:nvCxnSpPr>
          <p:cNvPr id="27" name="Łącznik prosty ze strzałką 26"/>
          <p:cNvCxnSpPr>
            <a:stCxn id="9" idx="2"/>
            <a:endCxn id="15" idx="0"/>
          </p:cNvCxnSpPr>
          <p:nvPr/>
        </p:nvCxnSpPr>
        <p:spPr>
          <a:xfrm>
            <a:off x="1311112" y="3019225"/>
            <a:ext cx="0" cy="12081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7668344" y="3623280"/>
            <a:ext cx="720080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TAK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7668344" y="4906767"/>
            <a:ext cx="720080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NIE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7668344" y="1383262"/>
            <a:ext cx="720080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NIE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266996" y="188641"/>
            <a:ext cx="6321228" cy="156966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CZY KONTRAKT POCHODNY JEST INSTRUMENTEM FINANSOWYM?</a:t>
            </a:r>
          </a:p>
          <a:p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(MiFID I)</a:t>
            </a:r>
          </a:p>
        </p:txBody>
      </p:sp>
      <p:cxnSp>
        <p:nvCxnSpPr>
          <p:cNvPr id="32" name="Łącznik prosty ze strzałką 31"/>
          <p:cNvCxnSpPr/>
          <p:nvPr/>
        </p:nvCxnSpPr>
        <p:spPr>
          <a:xfrm flipH="1">
            <a:off x="5591623" y="4695389"/>
            <a:ext cx="1153610" cy="13681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rostokąt zaokrąglony 32"/>
          <p:cNvSpPr/>
          <p:nvPr/>
        </p:nvSpPr>
        <p:spPr>
          <a:xfrm>
            <a:off x="3851920" y="6093296"/>
            <a:ext cx="20882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NIE JEST INSTRUMENTEM FINANSOWYM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5256076" y="5482831"/>
            <a:ext cx="720080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TAK</a:t>
            </a:r>
            <a:endParaRPr lang="pl-P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67545" y="-11988"/>
            <a:ext cx="8219256" cy="1456712"/>
          </a:xfrm>
        </p:spPr>
        <p:txBody>
          <a:bodyPr/>
          <a:lstStyle/>
          <a:p>
            <a:r>
              <a:rPr lang="pl-PL" sz="3600" b="1" dirty="0"/>
              <a:t>BACKLOADING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67545" y="1268761"/>
            <a:ext cx="8219256" cy="48574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800" dirty="0"/>
              <a:t>Kontrakty zawarte przed wejściem w życie obowiązku raportowania, które pozostają w mocy w dniu wejścia w życie obowiązku powinny zostać zaraportowane do ACER </a:t>
            </a:r>
            <a:r>
              <a:rPr lang="pl-PL" sz="2800" b="1" dirty="0"/>
              <a:t>w ciągu 90 dni </a:t>
            </a:r>
            <a:r>
              <a:rPr lang="pl-PL" sz="2800" dirty="0"/>
              <a:t>od terminu wejścia w życie obowiązku raportowania dla tych kontraktów.</a:t>
            </a:r>
          </a:p>
          <a:p>
            <a:pPr marL="0" indent="0" algn="just">
              <a:buNone/>
            </a:pPr>
            <a:endParaRPr lang="pl-PL" sz="24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15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67545" y="-11988"/>
            <a:ext cx="8219256" cy="1456712"/>
          </a:xfrm>
        </p:spPr>
        <p:txBody>
          <a:bodyPr/>
          <a:lstStyle/>
          <a:p>
            <a:r>
              <a:rPr lang="pl-PL" sz="3600" b="1" dirty="0"/>
              <a:t>BACKLOADING – ZAKRES INFORMACJI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67545" y="1268761"/>
            <a:ext cx="8219256" cy="485740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pl-PL" sz="2600" dirty="0"/>
              <a:t>Zakres informacji, które należy przekazać w ramach </a:t>
            </a:r>
            <a:r>
              <a:rPr lang="pl-PL" sz="2600" dirty="0" err="1"/>
              <a:t>backloading’u</a:t>
            </a:r>
            <a:r>
              <a:rPr lang="pl-PL" sz="2600" dirty="0"/>
              <a:t> został określony poprzez odesłania do </a:t>
            </a:r>
            <a:r>
              <a:rPr lang="pl-PL" sz="2600" b="1" dirty="0"/>
              <a:t>Dyrektyw 72/2009 i 73/2009</a:t>
            </a:r>
          </a:p>
          <a:p>
            <a:pPr marL="0" indent="0" algn="just">
              <a:buNone/>
            </a:pPr>
            <a:endParaRPr lang="pl-PL" sz="900" b="1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pl-PL" sz="2600" dirty="0"/>
              <a:t>W ramach </a:t>
            </a:r>
            <a:r>
              <a:rPr lang="pl-PL" sz="2600" dirty="0" err="1"/>
              <a:t>backloading’u</a:t>
            </a:r>
            <a:r>
              <a:rPr lang="pl-PL" sz="2600" dirty="0"/>
              <a:t> raportowane są transakcje, a nie pozycje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l-PL" sz="19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pl-PL" sz="2600" dirty="0"/>
              <a:t>Raport powinien zawierać </a:t>
            </a:r>
            <a:r>
              <a:rPr lang="pl-PL" sz="2600" b="1" dirty="0"/>
              <a:t>co najmniej</a:t>
            </a:r>
            <a:r>
              <a:rPr lang="pl-PL" sz="2600" dirty="0"/>
              <a:t>: </a:t>
            </a:r>
          </a:p>
          <a:p>
            <a:pPr marL="0" indent="0" algn="just">
              <a:buNone/>
            </a:pPr>
            <a:endParaRPr lang="pl-PL" sz="10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2600" dirty="0"/>
              <a:t>Czas trwania kontraktu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2600" dirty="0"/>
              <a:t>Warunki dostawy i rozliczenia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2600" dirty="0"/>
              <a:t>Ilość towaru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2600" dirty="0"/>
              <a:t>Terminy wykonania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2600" dirty="0"/>
              <a:t>Cenę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2600" dirty="0"/>
              <a:t>Identyfikację kontrahentów</a:t>
            </a:r>
          </a:p>
          <a:p>
            <a:pPr marL="0" indent="0" algn="just">
              <a:buNone/>
            </a:pPr>
            <a:endParaRPr lang="pl-PL" sz="24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16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5" y="44626"/>
            <a:ext cx="8219256" cy="1805723"/>
          </a:xfrm>
        </p:spPr>
        <p:txBody>
          <a:bodyPr/>
          <a:lstStyle/>
          <a:p>
            <a:r>
              <a:rPr lang="pl-PL" sz="3600" b="1" dirty="0"/>
              <a:t>PODMIOTY RAPORTUJĄCE</a:t>
            </a:r>
            <a:r>
              <a:rPr lang="pl-PL" sz="5400" b="1" dirty="0"/>
              <a:t/>
            </a:r>
            <a:br>
              <a:rPr lang="pl-PL" sz="5400" b="1" dirty="0"/>
            </a:br>
            <a:endParaRPr lang="pl-PL" sz="5400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395536" y="1412778"/>
            <a:ext cx="8280920" cy="43924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/>
              <a:t>Art. 8 (1) REMIT - </a:t>
            </a:r>
            <a:r>
              <a:rPr lang="pl-PL" sz="2400" dirty="0"/>
              <a:t>Uczestnicy hurtowego rynku energii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/>
              <a:t>Art. 8 (4) REMIT - </a:t>
            </a:r>
            <a:r>
              <a:rPr lang="pl-PL" sz="2400" dirty="0"/>
              <a:t>w imieniu uczestników rynku: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200" dirty="0"/>
              <a:t>Osoby trzecie – kontrahenci 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200" dirty="0"/>
              <a:t>Systemy zgłaszania transakcji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200" dirty="0"/>
              <a:t>Osoby zajmujące się zawodowo pośredniczeniem w zawieraniu transakcji – giełdy energii, platformy brokerskie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200" dirty="0"/>
              <a:t> Repozytoria Transakcji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200" dirty="0"/>
              <a:t>Właściwe organy - ESMA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5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5" y="44626"/>
            <a:ext cx="8219256" cy="1805723"/>
          </a:xfrm>
        </p:spPr>
        <p:txBody>
          <a:bodyPr/>
          <a:lstStyle/>
          <a:p>
            <a:r>
              <a:rPr lang="pl-PL" sz="3600" b="1" dirty="0"/>
              <a:t>PODMIOTY RAPORTUJĄCE</a:t>
            </a:r>
            <a:r>
              <a:rPr lang="pl-PL" sz="5400" b="1" dirty="0"/>
              <a:t/>
            </a:r>
            <a:br>
              <a:rPr lang="pl-PL" sz="5400" b="1" dirty="0"/>
            </a:br>
            <a:endParaRPr lang="pl-PL" sz="5400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395536" y="1412778"/>
            <a:ext cx="8280920" cy="4392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/>
              <a:t>Art. 6 Rozporządzenia 1348/2014: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400" dirty="0"/>
              <a:t>Kontrakty zawierane na zorganizowanej platformie obrotu powinny być raportowane za pośrednictwem tej platformy lub profesjonalny system zgłaszania transakcji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400" dirty="0"/>
              <a:t>Na wniosek członka Giełda powinna zaoferować umowę raportowania danych transakcyjnych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400" dirty="0"/>
              <a:t>Uczestnicy rynku energii mogą samodzielnie raportować wyłącznie transakcje bilateralne</a:t>
            </a:r>
            <a:endParaRPr lang="pl-PL" sz="2200" dirty="0"/>
          </a:p>
          <a:p>
            <a:pPr marL="0" indent="0">
              <a:lnSpc>
                <a:spcPct val="150000"/>
              </a:lnSpc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4" y="2"/>
            <a:ext cx="8219255" cy="1526514"/>
          </a:xfrm>
        </p:spPr>
        <p:txBody>
          <a:bodyPr/>
          <a:lstStyle/>
          <a:p>
            <a:pPr lvl="0"/>
            <a:r>
              <a:rPr lang="pl-PL" sz="3600" b="1" dirty="0"/>
              <a:t>RRM – Registered Reporting Mechanism</a:t>
            </a:r>
            <a:br>
              <a:rPr lang="pl-PL" sz="3600" b="1" dirty="0"/>
            </a:br>
            <a:endParaRPr lang="pl-PL" sz="3600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39553" y="1340769"/>
            <a:ext cx="8147248" cy="4752527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9200" dirty="0">
                <a:solidFill>
                  <a:prstClr val="black"/>
                </a:solidFill>
              </a:rPr>
              <a:t>Kanałem raportowania do ACER jest RRM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9200" dirty="0">
                <a:solidFill>
                  <a:prstClr val="black"/>
                </a:solidFill>
              </a:rPr>
              <a:t>Status RRM może uzyskać każdy podmiot, który spełni wymagania techniczne i organizacyjne, które określi ACER -  </a:t>
            </a:r>
            <a:r>
              <a:rPr lang="pl-PL" sz="9200" i="1" dirty="0">
                <a:solidFill>
                  <a:prstClr val="black"/>
                </a:solidFill>
              </a:rPr>
              <a:t>RRM Requirements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9200" dirty="0">
                <a:solidFill>
                  <a:prstClr val="black"/>
                </a:solidFill>
              </a:rPr>
              <a:t>Status RRM należy uzyskać przed zaraportowaniem pierwszej transakcji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9200" dirty="0">
                <a:solidFill>
                  <a:prstClr val="black"/>
                </a:solidFill>
              </a:rPr>
              <a:t>Okres rejestracji wg ACER jest przewidziany na około 3 miesiące</a:t>
            </a:r>
          </a:p>
          <a:p>
            <a:pPr lvl="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9200" dirty="0">
                <a:solidFill>
                  <a:prstClr val="black"/>
                </a:solidFill>
              </a:rPr>
              <a:t>TGE rozpoczęła proces rejestracji RRM w styczniu 2015</a:t>
            </a:r>
          </a:p>
          <a:p>
            <a:pPr lvl="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9200" dirty="0">
                <a:solidFill>
                  <a:prstClr val="black"/>
                </a:solidFill>
              </a:rPr>
              <a:t>Działalność RRM powinna być w każdym momencie zgodna z ACER </a:t>
            </a:r>
            <a:r>
              <a:rPr lang="pl-PL" sz="9200" i="1" dirty="0">
                <a:solidFill>
                  <a:prstClr val="black"/>
                </a:solidFill>
              </a:rPr>
              <a:t>RRM Requirements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4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04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276274" y="5229200"/>
            <a:ext cx="8472189" cy="792088"/>
          </a:xfrm>
          <a:prstGeom prst="rightArrow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251520" y="5517232"/>
            <a:ext cx="8064896" cy="2616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1100" b="1" dirty="0"/>
              <a:t>GRU 2011                                                                      ???                    GRU 2014</a:t>
            </a:r>
          </a:p>
        </p:txBody>
      </p:sp>
      <p:sp>
        <p:nvSpPr>
          <p:cNvPr id="11" name="Pięciokąt 10"/>
          <p:cNvSpPr/>
          <p:nvPr/>
        </p:nvSpPr>
        <p:spPr>
          <a:xfrm>
            <a:off x="251521" y="836712"/>
            <a:ext cx="8208912" cy="648072"/>
          </a:xfrm>
          <a:prstGeom prst="homePlate">
            <a:avLst/>
          </a:prstGeom>
          <a:solidFill>
            <a:schemeClr val="bg2"/>
          </a:solidFill>
          <a:ln>
            <a:solidFill>
              <a:srgbClr val="034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pl-PL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REMIT – wejście w życie</a:t>
            </a:r>
          </a:p>
          <a:p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Zakaz manipulacji/usiłowania manipulacji i niezgodnego z prawem wykorzystania informacji wewnętrznej</a:t>
            </a:r>
          </a:p>
          <a:p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Obowiązek podania informacji wewnętrznej do publicznej wiadomości</a:t>
            </a:r>
          </a:p>
          <a:p>
            <a:endParaRPr lang="pl-PL" dirty="0"/>
          </a:p>
        </p:txBody>
      </p:sp>
      <p:sp>
        <p:nvSpPr>
          <p:cNvPr id="13" name="Pięciokąt 12"/>
          <p:cNvSpPr/>
          <p:nvPr/>
        </p:nvSpPr>
        <p:spPr>
          <a:xfrm>
            <a:off x="1403648" y="1484785"/>
            <a:ext cx="7056784" cy="648072"/>
          </a:xfrm>
          <a:prstGeom prst="homePlate">
            <a:avLst/>
          </a:prstGeom>
          <a:solidFill>
            <a:schemeClr val="bg2"/>
          </a:solidFill>
          <a:ln>
            <a:solidFill>
              <a:srgbClr val="034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ACER </a:t>
            </a:r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publikacja decyzji w sprawie formatu rejestracji uczestników rynku </a:t>
            </a:r>
            <a:endParaRPr lang="pl-PL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Łącznik prosty ze strzałką 14"/>
          <p:cNvCxnSpPr>
            <a:endCxn id="13" idx="1"/>
          </p:cNvCxnSpPr>
          <p:nvPr/>
        </p:nvCxnSpPr>
        <p:spPr>
          <a:xfrm>
            <a:off x="251520" y="1808820"/>
            <a:ext cx="115212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ięciokąt 15"/>
          <p:cNvSpPr/>
          <p:nvPr/>
        </p:nvSpPr>
        <p:spPr>
          <a:xfrm>
            <a:off x="3203849" y="2132856"/>
            <a:ext cx="5256584" cy="648072"/>
          </a:xfrm>
          <a:prstGeom prst="homePlate">
            <a:avLst/>
          </a:prstGeom>
          <a:solidFill>
            <a:schemeClr val="bg2"/>
          </a:solidFill>
          <a:ln>
            <a:solidFill>
              <a:srgbClr val="034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Implementacja uprawnień organów nadzoru do prawa krajowego</a:t>
            </a:r>
            <a:endParaRPr lang="pl-PL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251520" y="2456892"/>
            <a:ext cx="2952328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ęciokąt 18"/>
          <p:cNvSpPr/>
          <p:nvPr/>
        </p:nvSpPr>
        <p:spPr>
          <a:xfrm>
            <a:off x="4355976" y="2780928"/>
            <a:ext cx="4124646" cy="648072"/>
          </a:xfrm>
          <a:prstGeom prst="homePlat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PRZYJĘCIE AKTÓW WYKONAWCZYCH PRZEZ KE</a:t>
            </a:r>
            <a:endParaRPr lang="pl-PL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Pięciokąt 19"/>
          <p:cNvSpPr/>
          <p:nvPr/>
        </p:nvSpPr>
        <p:spPr>
          <a:xfrm>
            <a:off x="5364088" y="3429001"/>
            <a:ext cx="3096344" cy="648072"/>
          </a:xfrm>
          <a:prstGeom prst="homePlate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REJESTRACJA UCZESTNIKÓW RYNKU </a:t>
            </a:r>
            <a:endParaRPr lang="pl-PL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Pięciokąt 20"/>
          <p:cNvSpPr/>
          <p:nvPr/>
        </p:nvSpPr>
        <p:spPr>
          <a:xfrm>
            <a:off x="5940152" y="4077072"/>
            <a:ext cx="2545393" cy="648072"/>
          </a:xfrm>
          <a:prstGeom prst="homePlate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RAPORTOWANIE KONTRAKTÓW GIEŁDOWYCH</a:t>
            </a:r>
            <a:endParaRPr lang="pl-PL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3" name="Łącznik prostoliniowy 22"/>
          <p:cNvCxnSpPr/>
          <p:nvPr/>
        </p:nvCxnSpPr>
        <p:spPr>
          <a:xfrm>
            <a:off x="251520" y="1484784"/>
            <a:ext cx="24754" cy="38884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276274" y="1808821"/>
            <a:ext cx="911350" cy="2616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1100" dirty="0"/>
              <a:t>6 miesięcy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731950" y="2456892"/>
            <a:ext cx="1535795" cy="2616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sz="1100" dirty="0"/>
              <a:t>18 miesięcy</a:t>
            </a:r>
          </a:p>
        </p:txBody>
      </p:sp>
      <p:cxnSp>
        <p:nvCxnSpPr>
          <p:cNvPr id="28" name="Łącznik prostoliniowy 27"/>
          <p:cNvCxnSpPr/>
          <p:nvPr/>
        </p:nvCxnSpPr>
        <p:spPr>
          <a:xfrm>
            <a:off x="4355976" y="3429000"/>
            <a:ext cx="0" cy="2016224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>
            <a:off x="4355976" y="3789040"/>
            <a:ext cx="1008112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endCxn id="21" idx="1"/>
          </p:cNvCxnSpPr>
          <p:nvPr/>
        </p:nvCxnSpPr>
        <p:spPr>
          <a:xfrm flipV="1">
            <a:off x="4355977" y="4401109"/>
            <a:ext cx="1584175" cy="11038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e tekstowe 43"/>
          <p:cNvSpPr txBox="1"/>
          <p:nvPr/>
        </p:nvSpPr>
        <p:spPr>
          <a:xfrm>
            <a:off x="4283968" y="3743455"/>
            <a:ext cx="1215387" cy="2616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1100" dirty="0"/>
              <a:t>max. 3 miesiące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4355976" y="4412147"/>
            <a:ext cx="1476164" cy="2616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sz="1100" dirty="0"/>
              <a:t>9* miesięcy</a:t>
            </a:r>
          </a:p>
        </p:txBody>
      </p:sp>
      <p:sp>
        <p:nvSpPr>
          <p:cNvPr id="46" name="Prostokąt 45"/>
          <p:cNvSpPr/>
          <p:nvPr/>
        </p:nvSpPr>
        <p:spPr>
          <a:xfrm>
            <a:off x="287525" y="127274"/>
            <a:ext cx="1667433" cy="493415"/>
          </a:xfrm>
          <a:prstGeom prst="rect">
            <a:avLst/>
          </a:prstGeom>
          <a:solidFill>
            <a:schemeClr val="bg2"/>
          </a:solidFill>
          <a:ln>
            <a:solidFill>
              <a:srgbClr val="034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ZALEŻNE OD REMIT </a:t>
            </a:r>
          </a:p>
        </p:txBody>
      </p:sp>
      <p:sp>
        <p:nvSpPr>
          <p:cNvPr id="47" name="Prostokąt 46"/>
          <p:cNvSpPr/>
          <p:nvPr/>
        </p:nvSpPr>
        <p:spPr>
          <a:xfrm>
            <a:off x="2267745" y="127274"/>
            <a:ext cx="1635831" cy="493415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ZALEŻNE OD AKTÓW WYKONAWCZYCH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87526" y="5949280"/>
            <a:ext cx="4284475" cy="2616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1100" dirty="0"/>
              <a:t>* Od momentu wejścia w życie IA (20 dni od publikacji)</a:t>
            </a:r>
          </a:p>
        </p:txBody>
      </p:sp>
      <p:sp>
        <p:nvSpPr>
          <p:cNvPr id="34" name="Pięciokąt 33"/>
          <p:cNvSpPr/>
          <p:nvPr/>
        </p:nvSpPr>
        <p:spPr>
          <a:xfrm>
            <a:off x="6642734" y="4725144"/>
            <a:ext cx="1842810" cy="648072"/>
          </a:xfrm>
          <a:prstGeom prst="homePlate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RAPORTOWANIE KONTRAKTÓW OTC</a:t>
            </a:r>
            <a:endParaRPr lang="pl-PL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9" name="Łącznik prosty ze strzałką 28"/>
          <p:cNvCxnSpPr>
            <a:endCxn id="34" idx="1"/>
          </p:cNvCxnSpPr>
          <p:nvPr/>
        </p:nvCxnSpPr>
        <p:spPr>
          <a:xfrm>
            <a:off x="4355976" y="5049180"/>
            <a:ext cx="2286758" cy="0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4788024" y="5085184"/>
            <a:ext cx="1476164" cy="2616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sz="1100" dirty="0"/>
              <a:t>15* miesięcy</a:t>
            </a:r>
          </a:p>
        </p:txBody>
      </p:sp>
      <p:cxnSp>
        <p:nvCxnSpPr>
          <p:cNvPr id="41" name="Łącznik prostoliniowy 40"/>
          <p:cNvCxnSpPr/>
          <p:nvPr/>
        </p:nvCxnSpPr>
        <p:spPr>
          <a:xfrm>
            <a:off x="3203848" y="2852936"/>
            <a:ext cx="0" cy="256586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3680"/>
          </a:xfrm>
        </p:spPr>
        <p:txBody>
          <a:bodyPr/>
          <a:lstStyle/>
          <a:p>
            <a:r>
              <a:rPr lang="pl-PL" sz="3600" b="1" dirty="0"/>
              <a:t>ODPOWIEDZIALNOŚĆ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b="1" dirty="0"/>
              <a:t>Art. 11 Rozporządzenia 1348/2014</a:t>
            </a:r>
          </a:p>
          <a:p>
            <a:endParaRPr lang="pl-PL" dirty="0" smtClean="0"/>
          </a:p>
          <a:p>
            <a:pPr algn="just"/>
            <a:r>
              <a:rPr lang="pl-PL" sz="2200" dirty="0"/>
              <a:t>Uczestnik rynku nie jest odpowiedzialny za błędy w kompletności, adekwatności i terminowości przekazania danych transakcyjnych, w zakresie w którym można je przypisać podmiotowi raportującemu</a:t>
            </a:r>
          </a:p>
          <a:p>
            <a:pPr marL="0" indent="0" algn="just">
              <a:buNone/>
            </a:pPr>
            <a:endParaRPr lang="pl-PL" sz="2200" dirty="0"/>
          </a:p>
          <a:p>
            <a:pPr algn="just"/>
            <a:r>
              <a:rPr lang="pl-PL" sz="2200" dirty="0"/>
              <a:t>Uczestnik rynku jest obowiązany do regularnego weryfikowania kompletności, adekwatności i terminowości przekazywanych danych transakcyjnych – baza potwierdzeń ACER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3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8095"/>
          </a:xfrm>
        </p:spPr>
        <p:txBody>
          <a:bodyPr/>
          <a:lstStyle/>
          <a:p>
            <a:r>
              <a:rPr lang="pl-PL" sz="3600" b="1" dirty="0"/>
              <a:t>RAPORTOWANIE DO ACER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Nie wszystkie pola w Tabeli są wymagane – zwłaszcza w przypadku kontraktów zawieranych na Giełdzie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2200" b="1" dirty="0" err="1"/>
              <a:t>Beneficiary</a:t>
            </a:r>
            <a:r>
              <a:rPr lang="pl-PL" sz="2200" b="1" dirty="0"/>
              <a:t> </a:t>
            </a:r>
            <a:r>
              <a:rPr lang="pl-PL" sz="2200" b="1" dirty="0" err="1"/>
              <a:t>identification</a:t>
            </a:r>
            <a:endParaRPr lang="pl-PL" sz="2200" b="1" dirty="0"/>
          </a:p>
          <a:p>
            <a:pPr marL="457153" lvl="1" indent="0" algn="just">
              <a:buNone/>
            </a:pPr>
            <a:endParaRPr lang="pl-PL" sz="22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pl-PL" sz="2200" dirty="0"/>
              <a:t>Niektóre pola w Tabeli mogą być wypełnione na kilka sposobów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2200" b="1" dirty="0"/>
              <a:t>Counterparty ID</a:t>
            </a:r>
          </a:p>
          <a:p>
            <a:pPr marL="0" indent="0" algn="just">
              <a:buNone/>
            </a:pPr>
            <a:endParaRPr lang="pl-PL" sz="2200" dirty="0"/>
          </a:p>
          <a:p>
            <a:pPr algn="just">
              <a:buFont typeface="Courier New" panose="02070309020205020404" pitchFamily="49" charset="0"/>
              <a:buChar char="o"/>
            </a:pPr>
            <a:endParaRPr lang="pl-PL" sz="2200" dirty="0"/>
          </a:p>
          <a:p>
            <a:pPr algn="just">
              <a:buFont typeface="Courier New" panose="02070309020205020404" pitchFamily="49" charset="0"/>
              <a:buChar char="o"/>
            </a:pPr>
            <a:endParaRPr lang="pl-PL" sz="2200" dirty="0"/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94294" y="4293096"/>
            <a:ext cx="8354170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pl-PL" sz="2200" b="1" dirty="0">
              <a:solidFill>
                <a:schemeClr val="tx1"/>
              </a:solidFill>
            </a:endParaRPr>
          </a:p>
          <a:p>
            <a:pPr algn="ctr"/>
            <a:r>
              <a:rPr lang="pl-PL" sz="2200" b="1" dirty="0">
                <a:solidFill>
                  <a:schemeClr val="tx1"/>
                </a:solidFill>
              </a:rPr>
              <a:t>ACER może zażądać od uczestników rynku oraz podmiotów raportujących dodatkowych informacji dotyczących przekazanych raportów.</a:t>
            </a:r>
          </a:p>
          <a:p>
            <a:pPr algn="ctr"/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2764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3680"/>
          </a:xfrm>
        </p:spPr>
        <p:txBody>
          <a:bodyPr/>
          <a:lstStyle/>
          <a:p>
            <a:pPr algn="ctr"/>
            <a:r>
              <a:rPr lang="pl-PL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UTI – UNIQUE TRADE IDENTIFIER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395536" y="1600201"/>
            <a:ext cx="4038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900" dirty="0"/>
              <a:t>Wymagany również przez akty wykonawcze REMIT</a:t>
            </a:r>
          </a:p>
          <a:p>
            <a:pPr algn="just"/>
            <a:endParaRPr lang="pl-PL" sz="1900" dirty="0"/>
          </a:p>
          <a:p>
            <a:pPr algn="just"/>
            <a:r>
              <a:rPr lang="pl-PL" sz="1900" dirty="0"/>
              <a:t>Kod alfa-numeryczny umożliwiający parowanie raportów dotyczących tej samej transakcji</a:t>
            </a:r>
          </a:p>
          <a:p>
            <a:pPr algn="just"/>
            <a:endParaRPr lang="pl-PL" sz="1900" dirty="0"/>
          </a:p>
          <a:p>
            <a:pPr algn="just"/>
            <a:r>
              <a:rPr lang="pl-PL" sz="1900" dirty="0"/>
              <a:t>Max. 52 znaki</a:t>
            </a:r>
          </a:p>
          <a:p>
            <a:pPr algn="just"/>
            <a:endParaRPr lang="pl-PL" sz="1900" dirty="0"/>
          </a:p>
          <a:p>
            <a:r>
              <a:rPr lang="pl-PL" sz="1900" dirty="0"/>
              <a:t>UTI powinien zostać wygenerowany i uzgodniony z drugą stroną transakcji</a:t>
            </a:r>
          </a:p>
          <a:p>
            <a:pPr algn="just"/>
            <a:endParaRPr lang="pl-PL" sz="1900" dirty="0"/>
          </a:p>
          <a:p>
            <a:r>
              <a:rPr lang="pl-PL" dirty="0" smtClean="0"/>
              <a:t>ACER zaproponuje sposób generowania UTI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22</a:t>
            </a:fld>
            <a:endParaRPr lang="pl-PL"/>
          </a:p>
        </p:txBody>
      </p:sp>
      <p:pic>
        <p:nvPicPr>
          <p:cNvPr id="9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032448" cy="2448272"/>
          </a:xfrm>
        </p:spPr>
      </p:pic>
      <p:sp>
        <p:nvSpPr>
          <p:cNvPr id="10" name="pole tekstowe 9"/>
          <p:cNvSpPr txBox="1"/>
          <p:nvPr/>
        </p:nvSpPr>
        <p:spPr>
          <a:xfrm>
            <a:off x="4716016" y="4149081"/>
            <a:ext cx="4032448" cy="266105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pl-PL" sz="1600" i="1" dirty="0"/>
              <a:t>„Repozytoria transakcji odnajdują pary dla około 60 % raportów”</a:t>
            </a:r>
          </a:p>
          <a:p>
            <a:pPr algn="just"/>
            <a:endParaRPr lang="pl-PL" sz="1600" i="1" dirty="0"/>
          </a:p>
          <a:p>
            <a:pPr algn="just"/>
            <a:r>
              <a:rPr lang="pl-PL" sz="1600" i="1" dirty="0"/>
              <a:t>„Niektóre podmioty zaczęły raportować bez LEI i UTI, wypełniając pole innym elementem, co czyni odnalezienie pary dla takiego raportu praktycznie niemożliwym”</a:t>
            </a:r>
          </a:p>
          <a:p>
            <a:pPr algn="just"/>
            <a:r>
              <a:rPr lang="pl-PL" sz="1600" i="1" dirty="0"/>
              <a:t>		          </a:t>
            </a:r>
            <a:r>
              <a:rPr lang="pl-PL" sz="1100" i="1" dirty="0"/>
              <a:t>DTCC</a:t>
            </a:r>
          </a:p>
          <a:p>
            <a:pPr algn="just"/>
            <a:endParaRPr lang="pl-PL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41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5" y="0"/>
            <a:ext cx="8219256" cy="1526514"/>
          </a:xfrm>
        </p:spPr>
        <p:txBody>
          <a:bodyPr/>
          <a:lstStyle/>
          <a:p>
            <a:r>
              <a:rPr lang="pl-PL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SANKCJE </a:t>
            </a:r>
            <a:r>
              <a:rPr lang="pl-PL" sz="3600" b="1" dirty="0"/>
              <a:t>ADMINISTRACYJNE </a:t>
            </a:r>
            <a:br>
              <a:rPr lang="pl-PL" sz="3600" b="1" dirty="0"/>
            </a:br>
            <a:endParaRPr lang="pl-PL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496" y="1124745"/>
            <a:ext cx="8856984" cy="5184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l-PL" sz="2400" dirty="0"/>
          </a:p>
          <a:p>
            <a:pPr marL="0" indent="0" algn="just">
              <a:buNone/>
            </a:pPr>
            <a:endParaRPr lang="pl-PL" sz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400" b="1" dirty="0"/>
              <a:t>KARA PIENIĘŻNA 10 000 – 1 000 000 PLN:</a:t>
            </a:r>
          </a:p>
          <a:p>
            <a:pPr marL="457153" lvl="1" indent="0">
              <a:buNone/>
            </a:pPr>
            <a:endParaRPr lang="pl-PL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2400" dirty="0"/>
              <a:t>Nieprzekazanie danych transakcyjnych ACER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pl-PL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2400" dirty="0"/>
              <a:t>Zawieranie transakcji bez dokonania wpisu w rejestrze uczestników rynku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23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22313" y="4193512"/>
            <a:ext cx="7772400" cy="1517678"/>
          </a:xfrm>
        </p:spPr>
        <p:txBody>
          <a:bodyPr/>
          <a:lstStyle/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Biuro Compliance TGE S.A.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T: + 667 910 211 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e: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400" u="sng" dirty="0">
                <a:solidFill>
                  <a:srgbClr val="0000FF"/>
                </a:solidFill>
              </a:rPr>
              <a:t>katarzyna.szwarc@tge.pl</a:t>
            </a:r>
            <a:endParaRPr lang="pl-PL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42722" y="2142945"/>
            <a:ext cx="4906080" cy="55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3600" b="1" dirty="0">
                <a:solidFill>
                  <a:srgbClr val="FFFFFF"/>
                </a:solidFill>
                <a:latin typeface="Candara" panose="020E0502030303020204" pitchFamily="34" charset="0"/>
              </a:rPr>
              <a:t>REMIT</a:t>
            </a:r>
          </a:p>
          <a:p>
            <a:pPr algn="ctr"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endParaRPr lang="pl-PL" altLang="pl-PL" sz="3600" b="1" dirty="0">
              <a:solidFill>
                <a:srgbClr val="FFFFFF"/>
              </a:solidFill>
              <a:latin typeface="Candara" panose="020E0502030303020204" pitchFamily="34" charset="0"/>
            </a:endParaRPr>
          </a:p>
          <a:p>
            <a:pPr algn="ctr"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3600" b="1" dirty="0">
                <a:solidFill>
                  <a:srgbClr val="FFFFFF"/>
                </a:solidFill>
                <a:latin typeface="Candara" panose="020E0502030303020204" pitchFamily="34" charset="0"/>
              </a:rPr>
              <a:t> Rejestracja uczestników rynku</a:t>
            </a:r>
            <a:endParaRPr lang="en-GB" altLang="pl-PL" sz="3600" b="1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42722" y="3802000"/>
            <a:ext cx="4906080" cy="69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endParaRPr lang="en-GB" altLang="pl-PL" b="1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42722" y="6290580"/>
            <a:ext cx="4906080" cy="2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pl-PL" sz="1100" b="1">
                <a:solidFill>
                  <a:srgbClr val="336699"/>
                </a:solidFill>
                <a:latin typeface="Candara" panose="020E0502030303020204" pitchFamily="34" charset="0"/>
              </a:rPr>
              <a:t>Warszawa 20</a:t>
            </a:r>
            <a:r>
              <a:rPr lang="pl-PL" altLang="pl-PL" sz="1100" b="1">
                <a:solidFill>
                  <a:srgbClr val="336699"/>
                </a:solidFill>
                <a:latin typeface="Candara" panose="020E0502030303020204" pitchFamily="34" charset="0"/>
              </a:rPr>
              <a:t>15</a:t>
            </a:r>
            <a:endParaRPr lang="en-GB" altLang="pl-PL" sz="1100" b="1">
              <a:solidFill>
                <a:srgbClr val="336699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14720" y="6533966"/>
            <a:ext cx="1039680" cy="17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fld id="{D0695A0F-7A04-44F8-A20B-3B789F5FEA1C}" type="slidenum">
              <a:rPr lang="en-GB" altLang="pl-PL" sz="1100" b="1">
                <a:solidFill>
                  <a:srgbClr val="FFFFFF"/>
                </a:solidFill>
              </a:rPr>
              <a:pPr defTabSz="407484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altLang="pl-PL" sz="1100" b="1">
              <a:solidFill>
                <a:srgbClr val="FFFFFF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67680" y="1382545"/>
            <a:ext cx="7247520" cy="2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200" b="1" dirty="0">
                <a:solidFill>
                  <a:srgbClr val="000000"/>
                </a:solidFill>
                <a:latin typeface="Candara" panose="020E0502030303020204" pitchFamily="34" charset="0"/>
              </a:rPr>
              <a:t>Plan prezentacji</a:t>
            </a:r>
            <a:endParaRPr lang="en-GB" altLang="pl-PL" sz="22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5280" y="489653"/>
            <a:ext cx="45720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67680" y="1659056"/>
            <a:ext cx="7247520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pl-PL" sz="1500" dirty="0"/>
          </a:p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pl-PL" sz="1500" dirty="0"/>
          </a:p>
          <a:p>
            <a:pPr marL="414683" indent="-414683"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pl-PL" dirty="0">
                <a:latin typeface="Candara" panose="020E0502030303020204" pitchFamily="34" charset="0"/>
              </a:rPr>
              <a:t>Obowiązek rejestracji w krajowym rejestrze uczestników rynku</a:t>
            </a:r>
          </a:p>
          <a:p>
            <a:pPr marL="414683" indent="-414683"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endParaRPr lang="pl-PL" dirty="0">
              <a:latin typeface="Candara" panose="020E0502030303020204" pitchFamily="34" charset="0"/>
            </a:endParaRPr>
          </a:p>
          <a:p>
            <a:pPr marL="414683" indent="-414683" algn="just" defTabSz="407484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pl-PL" dirty="0">
                <a:latin typeface="Candara" panose="020E0502030303020204" pitchFamily="34" charset="0"/>
              </a:rPr>
              <a:t>Ważne terminy (uruchomienie rejestru, obowiązek raportowania transakcji i zleceń)</a:t>
            </a:r>
          </a:p>
          <a:p>
            <a:pPr marL="414683" indent="-414683" algn="just" defTabSz="407484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endParaRPr lang="pl-PL" dirty="0">
              <a:latin typeface="Candara" panose="020E0502030303020204" pitchFamily="34" charset="0"/>
            </a:endParaRPr>
          </a:p>
          <a:p>
            <a:pPr marL="414683" indent="-414683"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pl-PL" dirty="0">
                <a:latin typeface="Candara" panose="020E0502030303020204" pitchFamily="34" charset="0"/>
              </a:rPr>
              <a:t>Podmioty zobligowane do rejestracji</a:t>
            </a:r>
          </a:p>
          <a:p>
            <a:pPr marL="414683" indent="-414683"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endParaRPr lang="pl-PL" dirty="0">
              <a:latin typeface="Candara" panose="020E0502030303020204" pitchFamily="34" charset="0"/>
            </a:endParaRPr>
          </a:p>
          <a:p>
            <a:pPr marL="414683" indent="-414683"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pl-PL" dirty="0">
                <a:latin typeface="Candara" panose="020E0502030303020204" pitchFamily="34" charset="0"/>
              </a:rPr>
              <a:t>Proces rejestracji</a:t>
            </a:r>
          </a:p>
          <a:p>
            <a:pPr marL="414683" indent="-414683"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endParaRPr lang="pl-PL" dirty="0">
              <a:latin typeface="Candara" panose="020E0502030303020204" pitchFamily="34" charset="0"/>
            </a:endParaRPr>
          </a:p>
          <a:p>
            <a:pPr marL="414683" indent="-414683"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pl-PL" dirty="0">
                <a:latin typeface="Candara" panose="020E0502030303020204" pitchFamily="34" charset="0"/>
              </a:rPr>
              <a:t>Źródła informacji dot. rejestracji</a:t>
            </a: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pl-PL" altLang="pl-PL" dirty="0">
              <a:solidFill>
                <a:srgbClr val="FFFFFF"/>
              </a:solidFill>
              <a:latin typeface="Candara" panose="020E0502030303020204" pitchFamily="34" charset="0"/>
            </a:endParaRPr>
          </a:p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pl-PL" dirty="0"/>
          </a:p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7868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14720" y="6533966"/>
            <a:ext cx="1039680" cy="17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fld id="{D0695A0F-7A04-44F8-A20B-3B789F5FEA1C}" type="slidenum">
              <a:rPr lang="en-GB" altLang="pl-PL" sz="1100" b="1">
                <a:solidFill>
                  <a:srgbClr val="FFFFFF"/>
                </a:solidFill>
              </a:rPr>
              <a:pPr defTabSz="407484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altLang="pl-PL" sz="1100" b="1">
              <a:solidFill>
                <a:srgbClr val="FFFFFF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67680" y="1382545"/>
            <a:ext cx="7247520" cy="2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200" b="1">
                <a:solidFill>
                  <a:srgbClr val="000000"/>
                </a:solidFill>
                <a:latin typeface="Candara" panose="020E0502030303020204" pitchFamily="34" charset="0"/>
              </a:rPr>
              <a:t>art. 9 ust. 1 REMIT – Rejestracja uczestników rynku</a:t>
            </a:r>
            <a:endParaRPr lang="en-GB" altLang="pl-PL" sz="22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5280" y="489653"/>
            <a:ext cx="45720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67680" y="1659056"/>
            <a:ext cx="7247520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pl-PL" sz="1500" dirty="0"/>
          </a:p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pl-PL" sz="1500" dirty="0"/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pl-PL" dirty="0">
                <a:latin typeface="Candara" panose="020E0502030303020204" pitchFamily="34" charset="0"/>
              </a:rPr>
              <a:t>Uczestnicy rynku zawierający transakcje, które mają być zgłaszane Agencji na podstawie art. 8 ust. 1, rejestrują się w krajowym organie regulacyjnym w państwie członkowskim, w którym mają siedzibę lub w którym stale zamieszkują, lub jeżeli nie posiadają siedziby w Unii lub nie zamieszkują w Unii, w państwie członkowskim, w którym prowadzą działalność. </a:t>
            </a: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pl-PL" altLang="pl-PL" dirty="0">
              <a:solidFill>
                <a:srgbClr val="FFFFFF"/>
              </a:solidFill>
              <a:latin typeface="Candara" panose="020E0502030303020204" pitchFamily="34" charset="0"/>
            </a:endParaRPr>
          </a:p>
          <a:p>
            <a:pPr marL="311013" indent="-311013"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rgbClr val="3333CC"/>
                </a:solidFill>
                <a:latin typeface="Candara" panose="020E0502030303020204" pitchFamily="34" charset="0"/>
              </a:rPr>
              <a:t>Uczestnik rynku rejestruje się tylko w jednym krajowym organie regulacyjnym. </a:t>
            </a:r>
            <a:endParaRPr lang="en-GB" altLang="pl-PL" dirty="0">
              <a:solidFill>
                <a:srgbClr val="3333CC"/>
              </a:solidFill>
              <a:latin typeface="Candara" panose="020E0502030303020204" pitchFamily="34" charset="0"/>
            </a:endParaRPr>
          </a:p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pl-PL" dirty="0"/>
          </a:p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8397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14720" y="6533966"/>
            <a:ext cx="1039680" cy="17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fld id="{1474AF92-5A57-466C-B65F-66078A68A129}" type="slidenum">
              <a:rPr lang="en-GB" altLang="pl-PL" sz="1100" b="1">
                <a:solidFill>
                  <a:srgbClr val="FFFFFF"/>
                </a:solidFill>
              </a:rPr>
              <a:pPr defTabSz="407484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altLang="pl-PL" sz="1100" b="1">
              <a:solidFill>
                <a:srgbClr val="FFFFFF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67680" y="1382545"/>
            <a:ext cx="7247520" cy="2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200" b="1">
                <a:solidFill>
                  <a:srgbClr val="000000"/>
                </a:solidFill>
                <a:latin typeface="Candara" panose="020E0502030303020204" pitchFamily="34" charset="0"/>
              </a:rPr>
              <a:t>art. 9 ust. 2 REMIT – Rejestracja uczestników rynku</a:t>
            </a:r>
            <a:endParaRPr lang="en-GB" altLang="pl-PL" sz="22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5280" y="489653"/>
            <a:ext cx="45720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67680" y="1659056"/>
            <a:ext cx="7247520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srgbClr val="000000"/>
              </a:solidFill>
            </a:endParaRP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solidFill>
                  <a:srgbClr val="000000"/>
                </a:solidFill>
                <a:latin typeface="Candara" panose="020E0502030303020204" pitchFamily="34" charset="0"/>
              </a:rPr>
              <a:t>Nie później niż </a:t>
            </a:r>
            <a:r>
              <a:rPr lang="pl-PL" altLang="pl-PL" b="1" dirty="0">
                <a:solidFill>
                  <a:srgbClr val="000000"/>
                </a:solidFill>
                <a:latin typeface="Candara" panose="020E0502030303020204" pitchFamily="34" charset="0"/>
              </a:rPr>
              <a:t>trzy miesiące </a:t>
            </a:r>
            <a:r>
              <a:rPr lang="pl-PL" altLang="pl-PL" dirty="0">
                <a:solidFill>
                  <a:srgbClr val="000000"/>
                </a:solidFill>
                <a:latin typeface="Candara" panose="020E0502030303020204" pitchFamily="34" charset="0"/>
              </a:rPr>
              <a:t>od daty przyjęcia przez Komisję aktów wykonawczych określonych w art. 8 ust. 2 krajowe organy regulacyjne tworzą krajowe rejestry uczestników rynku, które na bieżąco aktualizują. W rejestrze każdy uczestnik rynku otrzymuje niepowtarzalny identyfikator.</a:t>
            </a: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solidFill>
                  <a:srgbClr val="3333CC"/>
                </a:solidFill>
                <a:latin typeface="Candara" panose="020E0502030303020204" pitchFamily="34" charset="0"/>
              </a:rPr>
              <a:t>Data przyjęcia aktów wykonawczych:			17 grudnia 2014 r.</a:t>
            </a: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solidFill>
                  <a:srgbClr val="3333CC"/>
                </a:solidFill>
                <a:latin typeface="Candara" panose="020E0502030303020204" pitchFamily="34" charset="0"/>
              </a:rPr>
              <a:t>Data uruchomienia krajowych rejestrów:		17 marca 2015 r. </a:t>
            </a:r>
            <a:endParaRPr lang="en-GB" altLang="pl-PL" dirty="0">
              <a:solidFill>
                <a:srgbClr val="3333C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01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14720" y="6533966"/>
            <a:ext cx="1039680" cy="17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fld id="{1474AF92-5A57-466C-B65F-66078A68A129}" type="slidenum">
              <a:rPr lang="en-GB" altLang="pl-PL" sz="1100" b="1">
                <a:solidFill>
                  <a:srgbClr val="FFFFFF"/>
                </a:solidFill>
              </a:rPr>
              <a:pPr defTabSz="407484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altLang="pl-PL" sz="1100" b="1">
              <a:solidFill>
                <a:srgbClr val="FFFFFF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67680" y="1382545"/>
            <a:ext cx="7247520" cy="2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200" b="1" dirty="0">
                <a:solidFill>
                  <a:srgbClr val="000000"/>
                </a:solidFill>
                <a:latin typeface="Candara" panose="020E0502030303020204" pitchFamily="34" charset="0"/>
              </a:rPr>
              <a:t>Obowiązki sprawozdawcze dużych odbiorców końcowych</a:t>
            </a:r>
            <a:endParaRPr lang="en-GB" altLang="pl-PL" sz="22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5280" y="489653"/>
            <a:ext cx="45720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67680" y="1659056"/>
            <a:ext cx="7247520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311013" indent="-311013"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>
                    <a:lumMod val="95000"/>
                    <a:lumOff val="5000"/>
                  </a:srgbClr>
                </a:solidFill>
                <a:latin typeface="Candara" panose="020E0502030303020204" pitchFamily="34" charset="0"/>
              </a:rPr>
              <a:t>Obowiązkiem sprawozdawczym objęte są m.in. kontrakty na dostawę energii elektrycznej lub gazu ziemnego dla pojedynczej jednostki odbiorczej posiadającej możliwość techniczną niezbędną do zużycia 600 </a:t>
            </a:r>
            <a:r>
              <a:rPr lang="pl-PL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ndara" panose="020E0502030303020204" pitchFamily="34" charset="0"/>
              </a:rPr>
              <a:t>GWh</a:t>
            </a:r>
            <a:r>
              <a:rPr lang="pl-PL" dirty="0">
                <a:solidFill>
                  <a:srgbClr val="000000">
                    <a:lumMod val="95000"/>
                    <a:lumOff val="5000"/>
                  </a:srgbClr>
                </a:solidFill>
                <a:latin typeface="Candara" panose="020E0502030303020204" pitchFamily="34" charset="0"/>
              </a:rPr>
              <a:t>/rok lub więcej; </a:t>
            </a: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>
                  <a:lumMod val="95000"/>
                  <a:lumOff val="5000"/>
                </a:srgbClr>
              </a:solidFill>
              <a:latin typeface="Candara" panose="020E0502030303020204" pitchFamily="34" charset="0"/>
            </a:endParaRPr>
          </a:p>
          <a:p>
            <a:pPr marL="311013" indent="-311013"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>
                    <a:lumMod val="95000"/>
                    <a:lumOff val="5000"/>
                  </a:srgbClr>
                </a:solidFill>
                <a:latin typeface="Candara" panose="020E0502030303020204" pitchFamily="34" charset="0"/>
              </a:rPr>
              <a:t>W celu ułatwienia sprawozdawczości odbiorcy końcowi będący stroną kontraktu, informują kontrahenta o możliwości technicznej jednostki odbiorczej do zużycia 600 </a:t>
            </a:r>
            <a:r>
              <a:rPr lang="pl-PL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ndara" panose="020E0502030303020204" pitchFamily="34" charset="0"/>
              </a:rPr>
              <a:t>GWh</a:t>
            </a:r>
            <a:r>
              <a:rPr lang="pl-PL" dirty="0">
                <a:solidFill>
                  <a:srgbClr val="000000">
                    <a:lumMod val="95000"/>
                    <a:lumOff val="5000"/>
                  </a:srgbClr>
                </a:solidFill>
                <a:latin typeface="Candara" panose="020E0502030303020204" pitchFamily="34" charset="0"/>
              </a:rPr>
              <a:t>/rok lub więcej. </a:t>
            </a: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srgbClr val="000000">
                  <a:lumMod val="95000"/>
                  <a:lumOff val="5000"/>
                </a:srgb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97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3</a:t>
            </a:fld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1558836"/>
              </p:ext>
            </p:extLst>
          </p:nvPr>
        </p:nvGraphicFramePr>
        <p:xfrm>
          <a:off x="107504" y="1567334"/>
          <a:ext cx="8928992" cy="459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Łącznik prostoliniowy 6"/>
          <p:cNvCxnSpPr/>
          <p:nvPr/>
        </p:nvCxnSpPr>
        <p:spPr>
          <a:xfrm flipV="1">
            <a:off x="827584" y="260649"/>
            <a:ext cx="0" cy="3474387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flipV="1">
            <a:off x="1259632" y="1508884"/>
            <a:ext cx="0" cy="2226152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2915816" y="4221088"/>
            <a:ext cx="0" cy="1656184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 flipV="1">
            <a:off x="3707904" y="764705"/>
            <a:ext cx="0" cy="300633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/>
          <p:nvPr/>
        </p:nvCxnSpPr>
        <p:spPr>
          <a:xfrm flipV="1">
            <a:off x="6876256" y="980729"/>
            <a:ext cx="0" cy="2790309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827585" y="218982"/>
            <a:ext cx="1368152" cy="81560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1400" b="1" dirty="0"/>
              <a:t>18 GRU 2014: </a:t>
            </a:r>
            <a:r>
              <a:rPr lang="pl-PL" sz="1100" dirty="0"/>
              <a:t>przyjęcie aktów implementujących przez KE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259632" y="1425551"/>
            <a:ext cx="1512168" cy="98488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1400" b="1" dirty="0"/>
              <a:t>7 STY 2015:</a:t>
            </a:r>
          </a:p>
          <a:p>
            <a:r>
              <a:rPr lang="pl-PL" sz="1100" dirty="0"/>
              <a:t>Wejście w życie aktów implementujących i publikacja dokumentów ACER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915817" y="5301208"/>
            <a:ext cx="1872208" cy="81560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1400" b="1" dirty="0"/>
              <a:t>MARZEC 2015</a:t>
            </a:r>
            <a:r>
              <a:rPr lang="pl-PL" sz="1400" dirty="0"/>
              <a:t>: </a:t>
            </a:r>
          </a:p>
          <a:p>
            <a:r>
              <a:rPr lang="pl-PL" sz="1100" dirty="0"/>
              <a:t>rozpoczęcie rejestracji uczestników rynku polskiego przez URE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3707904" y="476672"/>
            <a:ext cx="1512168" cy="64633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1400" b="1" dirty="0"/>
              <a:t>7 PAŹ 2015: </a:t>
            </a:r>
            <a:r>
              <a:rPr lang="pl-PL" sz="1100" dirty="0"/>
              <a:t>raportowanie kontraktów giełdowych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6841788" y="849213"/>
            <a:ext cx="1187624" cy="64633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1400" b="1" dirty="0"/>
              <a:t>7 KWI 2016: </a:t>
            </a:r>
            <a:r>
              <a:rPr lang="pl-PL" sz="1100" dirty="0"/>
              <a:t>raportowanie kontraktów OTC</a:t>
            </a:r>
          </a:p>
        </p:txBody>
      </p:sp>
      <p:cxnSp>
        <p:nvCxnSpPr>
          <p:cNvPr id="31" name="Łącznik prostoliniowy 30"/>
          <p:cNvCxnSpPr/>
          <p:nvPr/>
        </p:nvCxnSpPr>
        <p:spPr>
          <a:xfrm>
            <a:off x="2555776" y="2708920"/>
            <a:ext cx="0" cy="108012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/>
          <p:cNvSpPr txBox="1"/>
          <p:nvPr/>
        </p:nvSpPr>
        <p:spPr>
          <a:xfrm>
            <a:off x="1619672" y="2708921"/>
            <a:ext cx="1008112" cy="81560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1400" b="1" dirty="0"/>
              <a:t>STY 2015:</a:t>
            </a:r>
          </a:p>
          <a:p>
            <a:r>
              <a:rPr lang="pl-PL" sz="1100" dirty="0"/>
              <a:t>Rejestracja oraz testy RRM w ACER</a:t>
            </a:r>
          </a:p>
        </p:txBody>
      </p:sp>
      <p:cxnSp>
        <p:nvCxnSpPr>
          <p:cNvPr id="35" name="Łącznik prostoliniowy 34"/>
          <p:cNvCxnSpPr/>
          <p:nvPr/>
        </p:nvCxnSpPr>
        <p:spPr>
          <a:xfrm flipV="1">
            <a:off x="5292080" y="2060849"/>
            <a:ext cx="0" cy="1710189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oliniowy 45"/>
          <p:cNvCxnSpPr/>
          <p:nvPr/>
        </p:nvCxnSpPr>
        <p:spPr>
          <a:xfrm flipV="1">
            <a:off x="8063880" y="2024848"/>
            <a:ext cx="0" cy="174619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 tekstowe 47"/>
          <p:cNvSpPr txBox="1"/>
          <p:nvPr/>
        </p:nvSpPr>
        <p:spPr>
          <a:xfrm>
            <a:off x="5292081" y="2060848"/>
            <a:ext cx="1080120" cy="81560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1400" b="1" dirty="0"/>
              <a:t>7 STY 2016</a:t>
            </a:r>
            <a:r>
              <a:rPr lang="pl-PL" sz="1200" dirty="0"/>
              <a:t>: </a:t>
            </a:r>
            <a:r>
              <a:rPr lang="pl-PL" sz="1100" dirty="0" err="1"/>
              <a:t>backloading</a:t>
            </a:r>
            <a:r>
              <a:rPr lang="pl-PL" sz="1100" dirty="0"/>
              <a:t> kontraktów giełdowych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8028384" y="1988841"/>
            <a:ext cx="1080120" cy="81560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1400" b="1" dirty="0"/>
              <a:t>7 LIP 2016</a:t>
            </a:r>
            <a:r>
              <a:rPr lang="pl-PL" sz="1400" dirty="0"/>
              <a:t>: </a:t>
            </a:r>
            <a:r>
              <a:rPr lang="pl-PL" sz="1100" dirty="0" err="1"/>
              <a:t>backloading</a:t>
            </a:r>
            <a:r>
              <a:rPr lang="pl-PL" sz="1100" dirty="0"/>
              <a:t> kontraktów OTC</a:t>
            </a:r>
          </a:p>
        </p:txBody>
      </p:sp>
      <p:sp>
        <p:nvSpPr>
          <p:cNvPr id="52" name="Gwiazda 8-ramienna 51"/>
          <p:cNvSpPr/>
          <p:nvPr/>
        </p:nvSpPr>
        <p:spPr>
          <a:xfrm>
            <a:off x="7056276" y="1478108"/>
            <a:ext cx="756084" cy="735141"/>
          </a:xfrm>
          <a:prstGeom prst="star8">
            <a:avLst>
              <a:gd name="adj" fmla="val 32211"/>
            </a:avLst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dirty="0" smtClean="0">
                <a:solidFill>
                  <a:srgbClr val="000000"/>
                </a:solidFill>
              </a:rPr>
              <a:t>15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3" name="Gwiazda 8-ramienna 52"/>
          <p:cNvSpPr/>
          <p:nvPr/>
        </p:nvSpPr>
        <p:spPr>
          <a:xfrm>
            <a:off x="3793829" y="1289707"/>
            <a:ext cx="756084" cy="735141"/>
          </a:xfrm>
          <a:prstGeom prst="star8">
            <a:avLst>
              <a:gd name="adj" fmla="val 32211"/>
            </a:avLst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dirty="0">
                <a:solidFill>
                  <a:srgbClr val="000000"/>
                </a:solidFill>
              </a:rPr>
              <a:t>9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6" name="Gwiazda 8-ramienna 55"/>
          <p:cNvSpPr/>
          <p:nvPr/>
        </p:nvSpPr>
        <p:spPr>
          <a:xfrm>
            <a:off x="0" y="908721"/>
            <a:ext cx="827584" cy="748555"/>
          </a:xfrm>
          <a:prstGeom prst="star8">
            <a:avLst>
              <a:gd name="adj" fmla="val 32211"/>
            </a:avLst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900" b="1" dirty="0">
                <a:solidFill>
                  <a:srgbClr val="000000"/>
                </a:solidFill>
              </a:rPr>
              <a:t>START</a:t>
            </a:r>
            <a:r>
              <a:rPr lang="pl-PL" sz="1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91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14720" y="6533966"/>
            <a:ext cx="1039680" cy="17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fld id="{1474AF92-5A57-466C-B65F-66078A68A129}" type="slidenum">
              <a:rPr lang="en-GB" altLang="pl-PL" sz="1100" b="1">
                <a:solidFill>
                  <a:srgbClr val="FFFFFF"/>
                </a:solidFill>
              </a:rPr>
              <a:pPr defTabSz="407484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altLang="pl-PL" sz="1100" b="1">
              <a:solidFill>
                <a:srgbClr val="FFFFFF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67680" y="1382545"/>
            <a:ext cx="7247520" cy="2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200" b="1" dirty="0">
                <a:solidFill>
                  <a:srgbClr val="000000"/>
                </a:solidFill>
                <a:latin typeface="Candara" panose="020E0502030303020204" pitchFamily="34" charset="0"/>
              </a:rPr>
              <a:t>Terminy raportowania transakcji i zleceń </a:t>
            </a:r>
            <a:endParaRPr lang="en-GB" altLang="pl-PL" sz="22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5280" y="489653"/>
            <a:ext cx="45720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67680" y="1659056"/>
            <a:ext cx="7247520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srgbClr val="000000"/>
              </a:solidFill>
            </a:endParaRPr>
          </a:p>
          <a:p>
            <a:pPr defTabSz="407484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srgbClr val="000000"/>
              </a:solidFill>
            </a:endParaRP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rgbClr val="000000"/>
                </a:solidFill>
                <a:latin typeface="Candara" panose="020E0502030303020204" pitchFamily="34" charset="0"/>
              </a:rPr>
              <a:t>Produkty standardowe </a:t>
            </a:r>
            <a:r>
              <a:rPr lang="pl-PL" altLang="pl-PL" dirty="0">
                <a:solidFill>
                  <a:srgbClr val="000000"/>
                </a:solidFill>
                <a:latin typeface="Candara" panose="020E0502030303020204" pitchFamily="34" charset="0"/>
              </a:rPr>
              <a:t>- </a:t>
            </a: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Obowiązek sprawozdawczy powstaje z dniem </a:t>
            </a:r>
            <a:b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7 października 2015 r. </a:t>
            </a: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rgbClr val="000000"/>
                </a:solidFill>
                <a:latin typeface="Candara" panose="020E0502030303020204" pitchFamily="34" charset="0"/>
              </a:rPr>
              <a:t>Produkty niestandardowe </a:t>
            </a:r>
            <a:r>
              <a:rPr lang="pl-PL" altLang="pl-PL" dirty="0">
                <a:solidFill>
                  <a:srgbClr val="000000"/>
                </a:solidFill>
                <a:latin typeface="Candara" panose="020E0502030303020204" pitchFamily="34" charset="0"/>
              </a:rPr>
              <a:t>- </a:t>
            </a: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Obowiązek sprawozdawczy powstaje z dniem 7 kwietnia 2016 r. </a:t>
            </a:r>
            <a:endParaRPr lang="pl-PL" altLang="pl-PL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06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14720" y="6533966"/>
            <a:ext cx="1039680" cy="17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fld id="{1474AF92-5A57-466C-B65F-66078A68A129}" type="slidenum">
              <a:rPr lang="en-GB" altLang="pl-PL" sz="1100" b="1">
                <a:solidFill>
                  <a:srgbClr val="FFFFFF"/>
                </a:solidFill>
              </a:rPr>
              <a:pPr defTabSz="407484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altLang="pl-PL" sz="1100" b="1">
              <a:solidFill>
                <a:srgbClr val="FFFFFF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38126" y="939395"/>
            <a:ext cx="7392734" cy="62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200" b="1" dirty="0">
                <a:solidFill>
                  <a:srgbClr val="000000"/>
                </a:solidFill>
                <a:latin typeface="Candara" panose="020E0502030303020204" pitchFamily="34" charset="0"/>
              </a:rPr>
              <a:t>Wykaz kontraktów objętych obowiązkiem sprawozdawczym na żądanie Agencji – Akty wykonawcze</a:t>
            </a:r>
            <a:endParaRPr lang="en-GB" altLang="pl-PL" sz="22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5280" y="489653"/>
            <a:ext cx="45720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01684" y="1584675"/>
            <a:ext cx="8337599" cy="48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  <a:latin typeface="Candara" panose="020E0502030303020204" pitchFamily="34" charset="0"/>
              </a:rPr>
              <a:t>Artykuł </a:t>
            </a: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4 </a:t>
            </a:r>
            <a:endParaRPr lang="pl-PL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407484" fontAlgn="base" hangingPunct="0">
              <a:spcBef>
                <a:spcPct val="0"/>
              </a:spcBef>
              <a:spcAft>
                <a:spcPct val="0"/>
              </a:spcAft>
            </a:pPr>
            <a:endParaRPr lang="pl-PL" i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407484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  <a:latin typeface="Candara" panose="020E0502030303020204" pitchFamily="34" charset="0"/>
              </a:rPr>
              <a:t>1.Poniższe </a:t>
            </a: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kontrakty i szczegóły transakcji dotyczące tych kontraktów, o ile nie zostały zawarte na zorganizowanej platformie obrotu, są objęte obowiązkiem sprawozdawczym jedynie na uzasadnione żądanie Agencji oraz doraźnie: </a:t>
            </a:r>
            <a:endParaRPr lang="pl-PL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407484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pl-PL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407484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  <a:latin typeface="Candara" panose="020E0502030303020204" pitchFamily="34" charset="0"/>
              </a:rPr>
              <a:t>a) kontrakty </a:t>
            </a: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wewnątrzgrupowe; </a:t>
            </a:r>
            <a:endParaRPr lang="pl-PL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407484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  <a:latin typeface="Candara" panose="020E0502030303020204" pitchFamily="34" charset="0"/>
              </a:rPr>
              <a:t>b</a:t>
            </a: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) kontrakty na fizyczną dostawę energii elektrycznej wyprodukowanej przez pojedynczą jednostkę produkcyjną o mocy równej lub mniejszej niż 10 MW lub przez jednostki produkcyjne o połączonej mocy równej lub mniejszej niż 10 MW</a:t>
            </a:r>
            <a:r>
              <a:rPr lang="pl-PL" dirty="0" smtClean="0">
                <a:solidFill>
                  <a:srgbClr val="000000"/>
                </a:solidFill>
                <a:latin typeface="Candara" panose="020E0502030303020204" pitchFamily="34" charset="0"/>
              </a:rPr>
              <a:t>;</a:t>
            </a:r>
          </a:p>
          <a:p>
            <a:pPr defTabSz="407484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  <a:latin typeface="Candara" panose="020E0502030303020204" pitchFamily="34" charset="0"/>
              </a:rPr>
              <a:t>c</a:t>
            </a: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) kontrakty na fizyczną dostawę gazu ziemnego wyprodukowanego przez instalację produkcyjną gazu ziemnego o mocy produkcyjnej równej lub mniejszej niż 20 MW; </a:t>
            </a:r>
            <a:endParaRPr lang="pl-PL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407484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  <a:latin typeface="Candara" panose="020E0502030303020204" pitchFamily="34" charset="0"/>
              </a:rPr>
              <a:t>d</a:t>
            </a: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) kontrakty na usługi bilansujące w zakresie energii elektrycznej i gazu ziemnego. </a:t>
            </a:r>
            <a:endParaRPr lang="pl-PL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407484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pl-PL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407484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srgbClr val="000000"/>
                </a:solidFill>
                <a:latin typeface="Candara" panose="020E0502030303020204" pitchFamily="34" charset="0"/>
              </a:rPr>
              <a:t>2.Uczestnicy </a:t>
            </a: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rynku zawierający wyłącznie transakcje dotyczące kontraktów, o których mowa w ust. 1 lit. b) i c), nie są zobowiązani do zarejestrowania się w krajowym organie regulacyjnym zgodnie z art. 9 ust. 1 rozporządzenia (UE) nr 1227/2011. </a:t>
            </a:r>
            <a:endParaRPr lang="pl-PL" altLang="pl-PL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1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14720" y="6533966"/>
            <a:ext cx="1039680" cy="17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fld id="{7ED74334-26E8-4282-B6E1-6A1645916F83}" type="slidenum">
              <a:rPr lang="en-GB" altLang="pl-PL" sz="1100" b="1">
                <a:solidFill>
                  <a:srgbClr val="FFFFFF"/>
                </a:solidFill>
              </a:rPr>
              <a:pPr defTabSz="407484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altLang="pl-PL" sz="1100" b="1">
              <a:solidFill>
                <a:srgbClr val="FFFFFF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40808" y="1061003"/>
            <a:ext cx="7247520" cy="2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200" b="1" dirty="0">
                <a:solidFill>
                  <a:srgbClr val="000000"/>
                </a:solidFill>
                <a:latin typeface="Candara" panose="020E0502030303020204" pitchFamily="34" charset="0"/>
              </a:rPr>
              <a:t>CEREMP – Centralny Europejski Rejestr uczestników rynku</a:t>
            </a:r>
            <a:endParaRPr lang="en-GB" altLang="pl-PL" sz="22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5280" y="489653"/>
            <a:ext cx="45720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47520" y="1733165"/>
            <a:ext cx="7247520" cy="48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System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umożliwia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</a:rPr>
              <a:t>:</a:t>
            </a:r>
            <a:endParaRPr lang="pl-PL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Stworzenie konta dostępu do </a:t>
            </a: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</a:rPr>
              <a:t>CEREMP</a:t>
            </a: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,</a:t>
            </a: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Dokonanie rejestracji uczestnika rynku zgodnie z REMIT,</a:t>
            </a: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Dokonanie aktualizacji danych.</a:t>
            </a:r>
            <a:endParaRPr lang="pl-PL" altLang="pl-PL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11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14720" y="6533966"/>
            <a:ext cx="1039680" cy="17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fld id="{7ED74334-26E8-4282-B6E1-6A1645916F83}" type="slidenum">
              <a:rPr lang="en-GB" altLang="pl-PL" sz="1100" b="1">
                <a:solidFill>
                  <a:srgbClr val="FFFFFF"/>
                </a:solidFill>
              </a:rPr>
              <a:pPr defTabSz="407484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altLang="pl-PL" sz="1100" b="1">
              <a:solidFill>
                <a:srgbClr val="FFFFFF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40808" y="969563"/>
            <a:ext cx="7247520" cy="2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200" b="1" dirty="0">
                <a:solidFill>
                  <a:srgbClr val="000000"/>
                </a:solidFill>
                <a:latin typeface="Candara" panose="020E0502030303020204" pitchFamily="34" charset="0"/>
              </a:rPr>
              <a:t>Decyzja Nr 1/2012 Dyrektora ACER– Zakres przekazywanych informacji</a:t>
            </a:r>
            <a:endParaRPr lang="en-GB" altLang="pl-PL" sz="22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5280" y="489653"/>
            <a:ext cx="45720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47520" y="1733165"/>
            <a:ext cx="7247520" cy="48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311013" indent="-311013" algn="just" defTabSz="407484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000000"/>
                </a:solidFill>
                <a:latin typeface="Candara" panose="020E0502030303020204" pitchFamily="34" charset="0"/>
              </a:rPr>
              <a:t>Zdefiniowanie zakresu przekazywanych informacji w ramach rejestracji</a:t>
            </a:r>
          </a:p>
          <a:p>
            <a:pPr marL="311013" indent="-311013"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000000"/>
                </a:solidFill>
                <a:latin typeface="Candara" panose="020E0502030303020204" pitchFamily="34" charset="0"/>
              </a:rPr>
              <a:t>Informacje podzielone na 5 sekcji</a:t>
            </a:r>
          </a:p>
          <a:p>
            <a:pPr marL="311013" indent="-311013"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000000"/>
                </a:solidFill>
                <a:latin typeface="Candara" panose="020E0502030303020204" pitchFamily="34" charset="0"/>
              </a:rPr>
              <a:t>Proces rejestracji:</a:t>
            </a: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rgbClr val="000000"/>
                </a:solidFill>
                <a:latin typeface="Candara" panose="020E0502030303020204" pitchFamily="34" charset="0"/>
              </a:rPr>
              <a:t>ETAP 1</a:t>
            </a:r>
          </a:p>
          <a:p>
            <a:pPr algn="just" defTabSz="407484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solidFill>
                  <a:srgbClr val="000000"/>
                </a:solidFill>
                <a:latin typeface="Candara" panose="020E0502030303020204" pitchFamily="34" charset="0"/>
              </a:rPr>
              <a:t>Sekcja 1 - Dane identyfikacyjne uczestnika</a:t>
            </a:r>
          </a:p>
          <a:p>
            <a:pPr algn="just" defTabSz="407484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solidFill>
                  <a:srgbClr val="000000"/>
                </a:solidFill>
                <a:latin typeface="Candara" panose="020E0502030303020204" pitchFamily="34" charset="0"/>
              </a:rPr>
              <a:t>Sekcja 2 - Dane powiązanych osób fizycznych</a:t>
            </a:r>
          </a:p>
          <a:p>
            <a:pPr algn="just" defTabSz="407484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solidFill>
                  <a:srgbClr val="000000"/>
                </a:solidFill>
                <a:latin typeface="Candara" panose="020E0502030303020204" pitchFamily="34" charset="0"/>
              </a:rPr>
              <a:t>Sekcja 3 - Dane podmiotu sprawującego kontrolę nad uczestnikiem</a:t>
            </a:r>
          </a:p>
          <a:p>
            <a:pPr algn="just" defTabSz="407484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solidFill>
                  <a:srgbClr val="000000"/>
                </a:solidFill>
                <a:latin typeface="Candara" panose="020E0502030303020204" pitchFamily="34" charset="0"/>
              </a:rPr>
              <a:t>Sekcja 5 - Dane podmiotu raportującego w imieniu uczestnika rynku</a:t>
            </a:r>
          </a:p>
          <a:p>
            <a:pPr algn="just" defTabSz="407484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311013" indent="-311013" algn="just" defTabSz="407484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3333CC"/>
                </a:solidFill>
                <a:latin typeface="Candara" panose="020E0502030303020204" pitchFamily="34" charset="0"/>
              </a:rPr>
              <a:t>Przydzielenie kodu ACER</a:t>
            </a:r>
          </a:p>
          <a:p>
            <a:pPr algn="just" defTabSz="407484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pl-PL" altLang="pl-PL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rgbClr val="000000"/>
                </a:solidFill>
                <a:latin typeface="Candara" panose="020E0502030303020204" pitchFamily="34" charset="0"/>
              </a:rPr>
              <a:t>ETAP 2</a:t>
            </a: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solidFill>
                  <a:srgbClr val="000000"/>
                </a:solidFill>
                <a:latin typeface="Candara" panose="020E0502030303020204" pitchFamily="34" charset="0"/>
              </a:rPr>
              <a:t>Sekcja 4 – Dane dotyczące struktury korporacyjnej uczestnika rynku</a:t>
            </a:r>
          </a:p>
          <a:p>
            <a:pPr algn="just" defTabSz="407484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22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14720" y="6533966"/>
            <a:ext cx="1039680" cy="17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fld id="{4BBA4F29-A791-4100-B626-AB3588CB573E}" type="slidenum">
              <a:rPr lang="en-GB" altLang="pl-PL" sz="1100" b="1">
                <a:solidFill>
                  <a:srgbClr val="FFFFFF"/>
                </a:solidFill>
              </a:rPr>
              <a:pPr defTabSz="407484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altLang="pl-PL" sz="1100" b="1">
              <a:solidFill>
                <a:srgbClr val="FFFFFF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33520" y="419054"/>
            <a:ext cx="7247520" cy="2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200" b="1" dirty="0">
                <a:solidFill>
                  <a:srgbClr val="000000"/>
                </a:solidFill>
                <a:latin typeface="Candara" panose="020E0502030303020204" pitchFamily="34" charset="0"/>
              </a:rPr>
              <a:t>Schemat procesu rejestracji</a:t>
            </a:r>
            <a:endParaRPr lang="en-GB" altLang="pl-PL" sz="22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67680" y="1659054"/>
            <a:ext cx="5391360" cy="2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endParaRPr lang="en-GB" altLang="pl-PL" sz="15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285282" y="2624876"/>
            <a:ext cx="1502909" cy="427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500" dirty="0">
                <a:solidFill>
                  <a:srgbClr val="000000"/>
                </a:solidFill>
              </a:rPr>
              <a:t>Akceptacja danych</a:t>
            </a:r>
          </a:p>
        </p:txBody>
      </p:sp>
      <p:sp>
        <p:nvSpPr>
          <p:cNvPr id="7" name="Prostokąt 6"/>
          <p:cNvSpPr/>
          <p:nvPr/>
        </p:nvSpPr>
        <p:spPr>
          <a:xfrm>
            <a:off x="424857" y="4811089"/>
            <a:ext cx="8402917" cy="446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500" dirty="0">
                <a:solidFill>
                  <a:srgbClr val="000000"/>
                </a:solidFill>
              </a:rPr>
              <a:t>Uczestnik rynku wypełnia formularz </a:t>
            </a:r>
          </a:p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500" dirty="0">
                <a:solidFill>
                  <a:srgbClr val="000000"/>
                </a:solidFill>
              </a:rPr>
              <a:t>(sekcja 1, 2, 3 i 5)</a:t>
            </a:r>
          </a:p>
        </p:txBody>
      </p:sp>
      <p:sp>
        <p:nvSpPr>
          <p:cNvPr id="8" name="Prostokąt 7"/>
          <p:cNvSpPr/>
          <p:nvPr/>
        </p:nvSpPr>
        <p:spPr>
          <a:xfrm>
            <a:off x="3140900" y="3315593"/>
            <a:ext cx="3461826" cy="414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500" dirty="0">
                <a:solidFill>
                  <a:srgbClr val="000000"/>
                </a:solidFill>
              </a:rPr>
              <a:t>Konieczność korekty lub uzupełnienia danych</a:t>
            </a:r>
          </a:p>
        </p:txBody>
      </p:sp>
      <p:sp>
        <p:nvSpPr>
          <p:cNvPr id="9" name="Prostokąt 8"/>
          <p:cNvSpPr/>
          <p:nvPr/>
        </p:nvSpPr>
        <p:spPr>
          <a:xfrm>
            <a:off x="414722" y="4134648"/>
            <a:ext cx="8402917" cy="33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500" dirty="0">
                <a:solidFill>
                  <a:srgbClr val="000000"/>
                </a:solidFill>
              </a:rPr>
              <a:t>Weryfikacja danych przez Prezesa URE (10 pól)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401850" y="2607574"/>
            <a:ext cx="2349155" cy="427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500" dirty="0">
                <a:solidFill>
                  <a:srgbClr val="000000"/>
                </a:solidFill>
              </a:rPr>
              <a:t>Odmowa akceptacji – usunięcie danych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187505" y="2618031"/>
            <a:ext cx="1503111" cy="427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500" dirty="0">
                <a:solidFill>
                  <a:srgbClr val="000000"/>
                </a:solidFill>
              </a:rPr>
              <a:t>Akceptacja danych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416522" y="1888541"/>
            <a:ext cx="6030733" cy="326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500" dirty="0">
                <a:solidFill>
                  <a:srgbClr val="000000"/>
                </a:solidFill>
              </a:rPr>
              <a:t>Uczestnik rynku otrzymuje ACER </a:t>
            </a:r>
            <a:r>
              <a:rPr lang="pl-PL" sz="1500" dirty="0" err="1">
                <a:solidFill>
                  <a:srgbClr val="000000"/>
                </a:solidFill>
              </a:rPr>
              <a:t>code</a:t>
            </a:r>
            <a:endParaRPr lang="pl-PL" sz="1500" dirty="0">
              <a:solidFill>
                <a:srgbClr val="00000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419534" y="1352908"/>
            <a:ext cx="6030733" cy="311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500" dirty="0">
                <a:solidFill>
                  <a:srgbClr val="000000"/>
                </a:solidFill>
              </a:rPr>
              <a:t>Uczestnik rynku wypełnia sekcję 4 formularza</a:t>
            </a:r>
          </a:p>
        </p:txBody>
      </p:sp>
      <p:sp>
        <p:nvSpPr>
          <p:cNvPr id="14" name="Strzałka w górę 13"/>
          <p:cNvSpPr/>
          <p:nvPr/>
        </p:nvSpPr>
        <p:spPr>
          <a:xfrm>
            <a:off x="2967417" y="2285761"/>
            <a:ext cx="65140" cy="1959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5" name="Strzałka w górę 14"/>
          <p:cNvSpPr/>
          <p:nvPr/>
        </p:nvSpPr>
        <p:spPr>
          <a:xfrm>
            <a:off x="4830343" y="2252761"/>
            <a:ext cx="82978" cy="2251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6" name="Strzałka w górę 15"/>
          <p:cNvSpPr/>
          <p:nvPr/>
        </p:nvSpPr>
        <p:spPr>
          <a:xfrm>
            <a:off x="4856772" y="3057509"/>
            <a:ext cx="71412" cy="1959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7" name="Strzałka w górę 16"/>
          <p:cNvSpPr/>
          <p:nvPr/>
        </p:nvSpPr>
        <p:spPr>
          <a:xfrm>
            <a:off x="2934702" y="3160290"/>
            <a:ext cx="90900" cy="9158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8" name="Strzałka w górę 17"/>
          <p:cNvSpPr/>
          <p:nvPr/>
        </p:nvSpPr>
        <p:spPr>
          <a:xfrm>
            <a:off x="7511288" y="3160291"/>
            <a:ext cx="65317" cy="9254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9" name="Strzałka w górę 18"/>
          <p:cNvSpPr/>
          <p:nvPr/>
        </p:nvSpPr>
        <p:spPr>
          <a:xfrm>
            <a:off x="4861342" y="3786950"/>
            <a:ext cx="51978" cy="2573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20" name="Strzałka w górę 19"/>
          <p:cNvSpPr/>
          <p:nvPr/>
        </p:nvSpPr>
        <p:spPr>
          <a:xfrm>
            <a:off x="4871813" y="4504055"/>
            <a:ext cx="51978" cy="2549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24857" y="5229385"/>
            <a:ext cx="8830506" cy="360747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srgbClr val="FFFFFF"/>
                </a:solidFill>
              </a:rPr>
              <a:t>Dostęp do formularza					</a:t>
            </a:r>
            <a:r>
              <a:rPr lang="pl-PL" dirty="0" smtClean="0">
                <a:solidFill>
                  <a:srgbClr val="000000"/>
                </a:solidFill>
              </a:rPr>
              <a:t>www.ure.gov.pl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22" name="Strzałka w górę 21"/>
          <p:cNvSpPr/>
          <p:nvPr/>
        </p:nvSpPr>
        <p:spPr>
          <a:xfrm>
            <a:off x="4856770" y="1715012"/>
            <a:ext cx="65140" cy="1306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424856" y="5884634"/>
            <a:ext cx="8402917" cy="597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500" dirty="0">
                <a:solidFill>
                  <a:srgbClr val="000000"/>
                </a:solidFill>
              </a:rPr>
              <a:t>Złożenie wniosku zgodnie ze wzorem dostępnym na   </a:t>
            </a:r>
            <a:r>
              <a:rPr lang="pl-PL" sz="1500" dirty="0">
                <a:solidFill>
                  <a:srgbClr val="002060"/>
                </a:solidFill>
                <a:hlinkClick r:id="rId2"/>
              </a:rPr>
              <a:t>www.ure.gov.pl</a:t>
            </a:r>
            <a:r>
              <a:rPr lang="pl-PL" sz="1500" dirty="0">
                <a:solidFill>
                  <a:srgbClr val="002060"/>
                </a:solidFill>
              </a:rPr>
              <a:t>, </a:t>
            </a:r>
            <a:r>
              <a:rPr lang="pl-PL" sz="1500" dirty="0">
                <a:solidFill>
                  <a:srgbClr val="000000"/>
                </a:solidFill>
              </a:rPr>
              <a:t>wniosek podpisany przez osoby upoważnione do reprezentowania uczestnika rynku</a:t>
            </a:r>
          </a:p>
        </p:txBody>
      </p:sp>
      <p:sp>
        <p:nvSpPr>
          <p:cNvPr id="24" name="Strzałka w górę 23"/>
          <p:cNvSpPr/>
          <p:nvPr/>
        </p:nvSpPr>
        <p:spPr>
          <a:xfrm>
            <a:off x="4576695" y="5654781"/>
            <a:ext cx="621275" cy="1222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26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14720" y="6533966"/>
            <a:ext cx="1039680" cy="17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fld id="{261C0A16-BD39-48DA-9FF2-EF101B872E2B}" type="slidenum">
              <a:rPr lang="en-GB" altLang="pl-PL" sz="1100" b="1">
                <a:solidFill>
                  <a:srgbClr val="FFFFFF"/>
                </a:solidFill>
              </a:rPr>
              <a:pPr defTabSz="407484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altLang="pl-PL" sz="1100" b="1">
              <a:solidFill>
                <a:srgbClr val="FFFF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47521" y="1098755"/>
            <a:ext cx="7674164" cy="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200" b="1" dirty="0">
                <a:solidFill>
                  <a:srgbClr val="000000"/>
                </a:solidFill>
                <a:latin typeface="Candara" panose="020E0502030303020204" pitchFamily="34" charset="0"/>
              </a:rPr>
              <a:t>Źródło informacji o obowiązkach wynikających z REMIT</a:t>
            </a:r>
            <a:endParaRPr lang="en-GB" altLang="pl-PL" sz="22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5280" y="489653"/>
            <a:ext cx="45720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53310" y="1656094"/>
            <a:ext cx="8295322" cy="47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  <a:p>
            <a:pPr marL="311013" indent="-311013" algn="just" defTabSz="407484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Rozporządzenie Parlamentu Europejskiego i Rady (UE) nr 1227/2011 z dnia 25 października 2011 r. w sprawie integralności i przejrzystości hurtowego rynku energii,</a:t>
            </a: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endParaRPr lang="pl-PL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311013" indent="-311013" algn="just" defTabSz="407484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Rozporządzenie Wykonawcze Komisji (UE) NR 1348/2014 z dnia 17 grudnia 2014 r. w sprawie przekazywania danych wdrażające art. 8 ust. 2 i 6 rozporządzenia Parlamentu Europejskiego i Rady (UE) nr 1227/2011 w sprawie integralności i przejrzystości hurtowego rynku energii,</a:t>
            </a: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endParaRPr lang="pl-PL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Decyzja ACER Nr 01/2012 – ustalająca format zgodny z wymogami art. 9 REMIT,</a:t>
            </a: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Wytyczne ACER w spawie stosowania REMIT,</a:t>
            </a: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Podręcznik rejestracji uczestnika rynku do systemu CEREMP,</a:t>
            </a: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ACER REMIT Portal – </a:t>
            </a:r>
            <a:r>
              <a:rPr lang="pl-PL" dirty="0">
                <a:solidFill>
                  <a:srgbClr val="3333CC"/>
                </a:solidFill>
                <a:latin typeface="Candara" panose="020E0502030303020204" pitchFamily="34" charset="0"/>
              </a:rPr>
              <a:t>www.acer-remit.eu/portal/</a:t>
            </a:r>
            <a:r>
              <a:rPr lang="pl-PL" dirty="0" err="1">
                <a:solidFill>
                  <a:srgbClr val="3333CC"/>
                </a:solidFill>
                <a:latin typeface="Candara" panose="020E0502030303020204" pitchFamily="34" charset="0"/>
              </a:rPr>
              <a:t>home</a:t>
            </a: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,  </a:t>
            </a:r>
            <a:r>
              <a:rPr lang="pl-PL" dirty="0">
                <a:solidFill>
                  <a:srgbClr val="000000">
                    <a:lumMod val="95000"/>
                    <a:lumOff val="5000"/>
                  </a:srgbClr>
                </a:solidFill>
                <a:latin typeface="Candara" panose="020E0502030303020204" pitchFamily="34" charset="0"/>
              </a:rPr>
              <a:t>    </a:t>
            </a:r>
            <a:endParaRPr lang="pl-PL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311013" indent="-311013" defTabSz="407484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Candara" panose="020E0502030303020204" pitchFamily="34" charset="0"/>
              </a:rPr>
              <a:t>URE</a:t>
            </a:r>
          </a:p>
        </p:txBody>
      </p:sp>
    </p:spTree>
    <p:extLst>
      <p:ext uri="{BB962C8B-B14F-4D97-AF65-F5344CB8AC3E}">
        <p14:creationId xmlns:p14="http://schemas.microsoft.com/office/powerpoint/2010/main" val="2199359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14720" y="6533966"/>
            <a:ext cx="1039680" cy="17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fld id="{261C0A16-BD39-48DA-9FF2-EF101B872E2B}" type="slidenum">
              <a:rPr lang="en-GB" altLang="pl-PL" sz="1100" b="1">
                <a:solidFill>
                  <a:srgbClr val="FFFFFF"/>
                </a:solidFill>
              </a:rPr>
              <a:pPr defTabSz="407484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altLang="pl-PL" sz="1100" b="1">
              <a:solidFill>
                <a:srgbClr val="FFFF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47521" y="1098755"/>
            <a:ext cx="7674164" cy="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200" b="1" dirty="0">
                <a:solidFill>
                  <a:srgbClr val="000000"/>
                </a:solidFill>
                <a:latin typeface="Candara" panose="020E0502030303020204" pitchFamily="34" charset="0"/>
              </a:rPr>
              <a:t>Podręcznik rejestracji uczestnika rynku do systemu CEREMP</a:t>
            </a:r>
            <a:endParaRPr lang="en-GB" altLang="pl-PL" sz="22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5280" y="489653"/>
            <a:ext cx="45720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23619" y="1534595"/>
            <a:ext cx="8295322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19" y="1638532"/>
            <a:ext cx="2757694" cy="205484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66" y="1656094"/>
            <a:ext cx="3412842" cy="4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05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14720" y="6533966"/>
            <a:ext cx="1039680" cy="17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fld id="{261C0A16-BD39-48DA-9FF2-EF101B872E2B}" type="slidenum">
              <a:rPr lang="en-GB" altLang="pl-PL" sz="1100" b="1">
                <a:solidFill>
                  <a:srgbClr val="FFFFFF"/>
                </a:solidFill>
              </a:rPr>
              <a:pPr defTabSz="407484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altLang="pl-PL" sz="1100" b="1">
              <a:solidFill>
                <a:srgbClr val="FFFF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47521" y="1098755"/>
            <a:ext cx="7674164" cy="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sz="2200" b="1" dirty="0">
                <a:solidFill>
                  <a:srgbClr val="000000"/>
                </a:solidFill>
                <a:latin typeface="Candara" panose="020E0502030303020204" pitchFamily="34" charset="0"/>
              </a:rPr>
              <a:t>ACER REMIT Portal</a:t>
            </a:r>
            <a:endParaRPr lang="en-GB" altLang="pl-PL" sz="2200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5280" y="489653"/>
            <a:ext cx="45720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6361" y="1534595"/>
            <a:ext cx="8295322" cy="431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02" y="1534593"/>
            <a:ext cx="7642147" cy="47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19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5280" y="489653"/>
            <a:ext cx="45720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142722" y="2557709"/>
            <a:ext cx="4906080" cy="55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pl-PL" sz="3600" b="1">
                <a:solidFill>
                  <a:srgbClr val="FFFFFF"/>
                </a:solidFill>
                <a:latin typeface="Candara" panose="020E0502030303020204" pitchFamily="34" charset="0"/>
              </a:rPr>
              <a:t>dziękujemy za uwagę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142722" y="6290580"/>
            <a:ext cx="4906080" cy="2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7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19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891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463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3538" indent="-214313" defTabSz="449263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defTabSz="407484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pl-PL" sz="1100" b="1" dirty="0">
                <a:solidFill>
                  <a:srgbClr val="336699"/>
                </a:solidFill>
                <a:latin typeface="Candara" panose="020E0502030303020204" pitchFamily="34" charset="0"/>
              </a:rPr>
              <a:t>Warszawa 20</a:t>
            </a:r>
            <a:r>
              <a:rPr lang="pl-PL" altLang="pl-PL" sz="1100" b="1" dirty="0">
                <a:solidFill>
                  <a:srgbClr val="336699"/>
                </a:solidFill>
                <a:latin typeface="Candara" panose="020E0502030303020204" pitchFamily="34" charset="0"/>
              </a:rPr>
              <a:t>15</a:t>
            </a:r>
            <a:endParaRPr lang="en-GB" altLang="pl-PL" sz="1100" b="1" dirty="0">
              <a:solidFill>
                <a:srgbClr val="336699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94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685800" y="3545582"/>
            <a:ext cx="7772400" cy="760959"/>
          </a:xfrm>
        </p:spPr>
        <p:txBody>
          <a:bodyPr/>
          <a:lstStyle/>
          <a:p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TGE RRM</a:t>
            </a:r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>
          <a:xfrm>
            <a:off x="827584" y="4797153"/>
            <a:ext cx="6944816" cy="841648"/>
          </a:xfrm>
        </p:spPr>
        <p:txBody>
          <a:bodyPr>
            <a:normAutofit lnSpcReduction="10000"/>
          </a:bodyPr>
          <a:lstStyle/>
          <a:p>
            <a:pPr algn="l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 Noworyta,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Dyrektor GPI/REMIT</a:t>
            </a:r>
          </a:p>
          <a:p>
            <a:pPr algn="l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Grzegorz Szpecht, Dział Informatyki TGE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600" y="5877272"/>
            <a:ext cx="3024336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05/02/2015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3680"/>
          </a:xfrm>
        </p:spPr>
        <p:txBody>
          <a:bodyPr/>
          <a:lstStyle/>
          <a:p>
            <a:pPr algn="ctr"/>
            <a:r>
              <a:rPr lang="pl-PL" sz="3600" b="1" dirty="0"/>
              <a:t>REMIT – AKTY IMPLEMENTUJĄCE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491880" y="1556792"/>
            <a:ext cx="5112568" cy="64807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REMIT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491880" y="2636912"/>
            <a:ext cx="5112568" cy="648072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REMIT – AKTY IMPLEMENTUJĄCE KE -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ROZPORZĄDZENIE 1348/2014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904148" y="5229201"/>
            <a:ext cx="1800200" cy="648072"/>
          </a:xfrm>
          <a:prstGeom prst="rect">
            <a:avLst/>
          </a:prstGeom>
          <a:solidFill>
            <a:schemeClr val="bg2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ACER – specyfikacja techniczna RRM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644009" y="4300314"/>
            <a:ext cx="1800200" cy="648072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ACER RRM Requirements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804248" y="4300314"/>
            <a:ext cx="1800200" cy="648072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ACER Manual of </a:t>
            </a:r>
            <a:r>
              <a:rPr lang="pl-PL" sz="1400" dirty="0" err="1">
                <a:solidFill>
                  <a:schemeClr val="tx1"/>
                </a:solidFill>
              </a:rPr>
              <a:t>Procedures</a:t>
            </a:r>
            <a:r>
              <a:rPr lang="pl-PL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491880" y="5229201"/>
            <a:ext cx="1800200" cy="648072"/>
          </a:xfrm>
          <a:prstGeom prst="rect">
            <a:avLst/>
          </a:prstGeom>
          <a:solidFill>
            <a:schemeClr val="bg2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Format raportowania zleceń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483768" y="4300314"/>
            <a:ext cx="1800200" cy="648072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ACER Trade Reporting User Manual (TRUM) 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467545" y="1484784"/>
            <a:ext cx="2916324" cy="67710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pl-PL" dirty="0" smtClean="0"/>
          </a:p>
          <a:p>
            <a:r>
              <a:rPr lang="pl-PL" sz="2000" b="1" dirty="0"/>
              <a:t>POZIOM I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67545" y="2492896"/>
            <a:ext cx="2916324" cy="67710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pl-PL" dirty="0" smtClean="0"/>
          </a:p>
          <a:p>
            <a:r>
              <a:rPr lang="pl-PL" sz="2000" b="1" dirty="0"/>
              <a:t>POZIOM II 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467544" y="4624351"/>
            <a:ext cx="1728192" cy="4001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2000" b="1" dirty="0"/>
              <a:t>III POZIOM</a:t>
            </a:r>
          </a:p>
        </p:txBody>
      </p:sp>
    </p:spTree>
    <p:extLst>
      <p:ext uri="{BB962C8B-B14F-4D97-AF65-F5344CB8AC3E}">
        <p14:creationId xmlns:p14="http://schemas.microsoft.com/office/powerpoint/2010/main" val="5002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40</a:t>
            </a:fld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30" y="836712"/>
            <a:ext cx="7416824" cy="515922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013531" y="245839"/>
            <a:ext cx="508062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pl-PL" sz="2400" dirty="0" smtClean="0">
                <a:solidFill>
                  <a:prstClr val="black"/>
                </a:solidFill>
              </a:rPr>
              <a:t>ARIS – ACER REMIT Information System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2" name="Ramka 1"/>
          <p:cNvSpPr/>
          <p:nvPr/>
        </p:nvSpPr>
        <p:spPr>
          <a:xfrm>
            <a:off x="746047" y="1340768"/>
            <a:ext cx="1080120" cy="2592000"/>
          </a:xfrm>
          <a:prstGeom prst="frame">
            <a:avLst/>
          </a:prstGeom>
          <a:solidFill>
            <a:srgbClr val="C00000">
              <a:alpha val="71000"/>
            </a:srgbClr>
          </a:solidFill>
          <a:ln w="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 defTabSz="914400"/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trzałka w prawo 2"/>
          <p:cNvSpPr/>
          <p:nvPr/>
        </p:nvSpPr>
        <p:spPr>
          <a:xfrm>
            <a:off x="2483768" y="1793826"/>
            <a:ext cx="409056" cy="302840"/>
          </a:xfrm>
          <a:prstGeom prst="rightArrow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2483768" y="2996952"/>
            <a:ext cx="409056" cy="302840"/>
          </a:xfrm>
          <a:prstGeom prst="rightArrow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2483768" y="3629928"/>
            <a:ext cx="409056" cy="302840"/>
          </a:xfrm>
          <a:prstGeom prst="rightArrow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Ramka 4"/>
          <p:cNvSpPr/>
          <p:nvPr/>
        </p:nvSpPr>
        <p:spPr>
          <a:xfrm>
            <a:off x="3137194" y="2348879"/>
            <a:ext cx="720080" cy="950913"/>
          </a:xfrm>
          <a:prstGeom prst="frame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black"/>
              </a:solidFill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1560204" y="2521495"/>
            <a:ext cx="409056" cy="302840"/>
          </a:xfrm>
          <a:prstGeom prst="rightArrow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778150" y="854717"/>
            <a:ext cx="5484104" cy="3885348"/>
            <a:chOff x="2778150" y="854717"/>
            <a:chExt cx="5484104" cy="3885348"/>
          </a:xfrm>
        </p:grpSpPr>
        <p:cxnSp>
          <p:nvCxnSpPr>
            <p:cNvPr id="12" name="Łącznik prostoliniowy 11"/>
            <p:cNvCxnSpPr/>
            <p:nvPr/>
          </p:nvCxnSpPr>
          <p:spPr>
            <a:xfrm>
              <a:off x="2778150" y="854717"/>
              <a:ext cx="5484104" cy="0"/>
            </a:xfrm>
            <a:prstGeom prst="line">
              <a:avLst/>
            </a:prstGeom>
            <a:ln w="127000">
              <a:solidFill>
                <a:srgbClr val="C0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>
              <a:off x="8262254" y="854717"/>
              <a:ext cx="0" cy="3870427"/>
            </a:xfrm>
            <a:prstGeom prst="line">
              <a:avLst/>
            </a:prstGeom>
            <a:ln w="127000">
              <a:solidFill>
                <a:srgbClr val="C0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oliniowy 16"/>
            <p:cNvCxnSpPr/>
            <p:nvPr/>
          </p:nvCxnSpPr>
          <p:spPr>
            <a:xfrm>
              <a:off x="2778150" y="4740065"/>
              <a:ext cx="5484104" cy="0"/>
            </a:xfrm>
            <a:prstGeom prst="line">
              <a:avLst/>
            </a:prstGeom>
            <a:ln w="127000">
              <a:solidFill>
                <a:srgbClr val="C0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oliniowy 17"/>
            <p:cNvCxnSpPr/>
            <p:nvPr/>
          </p:nvCxnSpPr>
          <p:spPr>
            <a:xfrm>
              <a:off x="2778150" y="854717"/>
              <a:ext cx="0" cy="3885348"/>
            </a:xfrm>
            <a:prstGeom prst="line">
              <a:avLst/>
            </a:prstGeom>
            <a:ln w="127000">
              <a:solidFill>
                <a:srgbClr val="C0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amka 21"/>
          <p:cNvSpPr/>
          <p:nvPr/>
        </p:nvSpPr>
        <p:spPr>
          <a:xfrm>
            <a:off x="4427984" y="4725144"/>
            <a:ext cx="3888432" cy="1368152"/>
          </a:xfrm>
          <a:prstGeom prst="frame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black"/>
              </a:solidFill>
            </a:endParaRPr>
          </a:p>
        </p:txBody>
      </p:sp>
      <p:sp>
        <p:nvSpPr>
          <p:cNvPr id="23" name="Romb 22"/>
          <p:cNvSpPr/>
          <p:nvPr/>
        </p:nvSpPr>
        <p:spPr>
          <a:xfrm>
            <a:off x="3330855" y="3233810"/>
            <a:ext cx="360040" cy="365025"/>
          </a:xfrm>
          <a:prstGeom prst="diamond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  <p:sp>
        <p:nvSpPr>
          <p:cNvPr id="24" name="Romb 23"/>
          <p:cNvSpPr/>
          <p:nvPr/>
        </p:nvSpPr>
        <p:spPr>
          <a:xfrm>
            <a:off x="3330855" y="2096666"/>
            <a:ext cx="360040" cy="365025"/>
          </a:xfrm>
          <a:prstGeom prst="diamond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  <p:sp>
        <p:nvSpPr>
          <p:cNvPr id="25" name="Romb 24"/>
          <p:cNvSpPr/>
          <p:nvPr/>
        </p:nvSpPr>
        <p:spPr>
          <a:xfrm>
            <a:off x="5786162" y="2096666"/>
            <a:ext cx="360040" cy="365025"/>
          </a:xfrm>
          <a:prstGeom prst="diamond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  <p:sp>
        <p:nvSpPr>
          <p:cNvPr id="26" name="Romb 25"/>
          <p:cNvSpPr/>
          <p:nvPr/>
        </p:nvSpPr>
        <p:spPr>
          <a:xfrm>
            <a:off x="6372200" y="1721301"/>
            <a:ext cx="360040" cy="365025"/>
          </a:xfrm>
          <a:prstGeom prst="diamond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  <p:sp>
        <p:nvSpPr>
          <p:cNvPr id="27" name="Strzałka w prawo 26"/>
          <p:cNvSpPr/>
          <p:nvPr/>
        </p:nvSpPr>
        <p:spPr>
          <a:xfrm rot="5400000">
            <a:off x="7327204" y="4573724"/>
            <a:ext cx="409056" cy="302840"/>
          </a:xfrm>
          <a:prstGeom prst="rightArrow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  <p:sp>
        <p:nvSpPr>
          <p:cNvPr id="28" name="Strzałka w prawo 27"/>
          <p:cNvSpPr/>
          <p:nvPr/>
        </p:nvSpPr>
        <p:spPr>
          <a:xfrm rot="5400000">
            <a:off x="6168255" y="4573724"/>
            <a:ext cx="409056" cy="302840"/>
          </a:xfrm>
          <a:prstGeom prst="rightArrow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  <p:sp>
        <p:nvSpPr>
          <p:cNvPr id="29" name="Strzałka w prawo 28"/>
          <p:cNvSpPr/>
          <p:nvPr/>
        </p:nvSpPr>
        <p:spPr>
          <a:xfrm rot="5400000">
            <a:off x="5051815" y="4573724"/>
            <a:ext cx="409056" cy="302840"/>
          </a:xfrm>
          <a:prstGeom prst="rightArrow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1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09948 0.0736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36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3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0191 0.29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29653 L -0.14375 0.2965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0191 -0.05741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5741 L 0.09254 -0.05741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54 -0.05741 L 0.2816 -0.0530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09844 0.0018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4 0.00185 L 0.09844 0.3275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00278 0.2726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3" grpId="0" animBg="1"/>
      <p:bldP spid="9" grpId="0" animBg="1"/>
      <p:bldP spid="10" grpId="0" animBg="1"/>
      <p:bldP spid="5" grpId="0" animBg="1"/>
      <p:bldP spid="5" grpId="1" animBg="1"/>
      <p:bldP spid="11" grpId="0" animBg="1"/>
      <p:bldP spid="22" grpId="0" animBg="1"/>
      <p:bldP spid="22" grpId="1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6" grpId="3" animBg="1"/>
      <p:bldP spid="27" grpId="0" animBg="1"/>
      <p:bldP spid="28" grpId="0" animBg="1"/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41</a:t>
            </a:fld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30" y="836712"/>
            <a:ext cx="7416824" cy="515922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013531" y="245839"/>
            <a:ext cx="508062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pl-PL" sz="2400" dirty="0" smtClean="0">
                <a:solidFill>
                  <a:prstClr val="black"/>
                </a:solidFill>
              </a:rPr>
              <a:t>ARIS – ACER REMIT Information System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23928" y="908720"/>
            <a:ext cx="4338326" cy="5087214"/>
          </a:xfrm>
          <a:prstGeom prst="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trzałka w prawo 8"/>
          <p:cNvSpPr/>
          <p:nvPr/>
        </p:nvSpPr>
        <p:spPr>
          <a:xfrm>
            <a:off x="2483768" y="1345407"/>
            <a:ext cx="409056" cy="302840"/>
          </a:xfrm>
          <a:prstGeom prst="rightArrow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  <p:sp>
        <p:nvSpPr>
          <p:cNvPr id="12" name="Ramka 11"/>
          <p:cNvSpPr/>
          <p:nvPr/>
        </p:nvSpPr>
        <p:spPr>
          <a:xfrm>
            <a:off x="3137194" y="2348879"/>
            <a:ext cx="720080" cy="950913"/>
          </a:xfrm>
          <a:prstGeom prst="frame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black"/>
              </a:solidFill>
            </a:endParaRPr>
          </a:p>
        </p:txBody>
      </p:sp>
      <p:sp>
        <p:nvSpPr>
          <p:cNvPr id="13" name="Strzałka w prawo 12"/>
          <p:cNvSpPr/>
          <p:nvPr/>
        </p:nvSpPr>
        <p:spPr>
          <a:xfrm>
            <a:off x="1604475" y="1350925"/>
            <a:ext cx="409056" cy="302840"/>
          </a:xfrm>
          <a:prstGeom prst="rightArrow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Romb 13"/>
          <p:cNvSpPr/>
          <p:nvPr/>
        </p:nvSpPr>
        <p:spPr>
          <a:xfrm>
            <a:off x="3330855" y="3233810"/>
            <a:ext cx="360040" cy="365025"/>
          </a:xfrm>
          <a:prstGeom prst="diamond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881364" y="1421784"/>
            <a:ext cx="798819" cy="1656184"/>
            <a:chOff x="881365" y="1412776"/>
            <a:chExt cx="798819" cy="1656184"/>
          </a:xfrm>
        </p:grpSpPr>
        <p:cxnSp>
          <p:nvCxnSpPr>
            <p:cNvPr id="16" name="Łącznik prostoliniowy 15"/>
            <p:cNvCxnSpPr/>
            <p:nvPr/>
          </p:nvCxnSpPr>
          <p:spPr>
            <a:xfrm>
              <a:off x="881365" y="1412776"/>
              <a:ext cx="0" cy="1622967"/>
            </a:xfrm>
            <a:prstGeom prst="line">
              <a:avLst/>
            </a:prstGeom>
            <a:ln w="63500">
              <a:solidFill>
                <a:srgbClr val="C0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oliniowy 17"/>
            <p:cNvCxnSpPr/>
            <p:nvPr/>
          </p:nvCxnSpPr>
          <p:spPr>
            <a:xfrm>
              <a:off x="1680184" y="1412776"/>
              <a:ext cx="0" cy="1656184"/>
            </a:xfrm>
            <a:prstGeom prst="line">
              <a:avLst/>
            </a:prstGeom>
            <a:ln w="63500">
              <a:solidFill>
                <a:srgbClr val="C0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oliniowy 18"/>
            <p:cNvCxnSpPr/>
            <p:nvPr/>
          </p:nvCxnSpPr>
          <p:spPr>
            <a:xfrm>
              <a:off x="881365" y="3035743"/>
              <a:ext cx="798819" cy="0"/>
            </a:xfrm>
            <a:prstGeom prst="line">
              <a:avLst/>
            </a:prstGeom>
            <a:ln w="63500">
              <a:solidFill>
                <a:srgbClr val="C0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>
              <a:off x="881365" y="1421784"/>
              <a:ext cx="798819" cy="0"/>
            </a:xfrm>
            <a:prstGeom prst="line">
              <a:avLst/>
            </a:prstGeom>
            <a:ln w="63500">
              <a:solidFill>
                <a:srgbClr val="C0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a 28"/>
          <p:cNvGrpSpPr/>
          <p:nvPr/>
        </p:nvGrpSpPr>
        <p:grpSpPr>
          <a:xfrm>
            <a:off x="1809003" y="1227223"/>
            <a:ext cx="798819" cy="550245"/>
            <a:chOff x="881365" y="1412776"/>
            <a:chExt cx="798819" cy="1656184"/>
          </a:xfrm>
        </p:grpSpPr>
        <p:cxnSp>
          <p:nvCxnSpPr>
            <p:cNvPr id="30" name="Łącznik prostoliniowy 29"/>
            <p:cNvCxnSpPr/>
            <p:nvPr/>
          </p:nvCxnSpPr>
          <p:spPr>
            <a:xfrm>
              <a:off x="881365" y="1412776"/>
              <a:ext cx="0" cy="1622967"/>
            </a:xfrm>
            <a:prstGeom prst="line">
              <a:avLst/>
            </a:prstGeom>
            <a:ln w="63500">
              <a:solidFill>
                <a:srgbClr val="C0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oliniowy 30"/>
            <p:cNvCxnSpPr/>
            <p:nvPr/>
          </p:nvCxnSpPr>
          <p:spPr>
            <a:xfrm>
              <a:off x="1680184" y="1412776"/>
              <a:ext cx="0" cy="1656184"/>
            </a:xfrm>
            <a:prstGeom prst="line">
              <a:avLst/>
            </a:prstGeom>
            <a:ln w="63500">
              <a:solidFill>
                <a:srgbClr val="C0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oliniowy 31"/>
            <p:cNvCxnSpPr/>
            <p:nvPr/>
          </p:nvCxnSpPr>
          <p:spPr>
            <a:xfrm>
              <a:off x="881365" y="3035743"/>
              <a:ext cx="798819" cy="0"/>
            </a:xfrm>
            <a:prstGeom prst="line">
              <a:avLst/>
            </a:prstGeom>
            <a:ln w="63500">
              <a:solidFill>
                <a:srgbClr val="C0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oliniowy 32"/>
            <p:cNvCxnSpPr/>
            <p:nvPr/>
          </p:nvCxnSpPr>
          <p:spPr>
            <a:xfrm>
              <a:off x="881365" y="1421784"/>
              <a:ext cx="798819" cy="0"/>
            </a:xfrm>
            <a:prstGeom prst="line">
              <a:avLst/>
            </a:prstGeom>
            <a:ln w="63500">
              <a:solidFill>
                <a:srgbClr val="C0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068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3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0191 0.2965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29653 L -0.14375 0.2965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0.29653 L -0.23819 0.222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19 0.22245 L -0.23819 -0.155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4" grpId="2" animBg="1"/>
      <p:bldP spid="14" grpId="3" animBg="1"/>
      <p:bldP spid="14" grpId="4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630731" y="2648839"/>
            <a:ext cx="793639" cy="1134903"/>
            <a:chOff x="1906750" y="2237545"/>
            <a:chExt cx="793639" cy="1134903"/>
          </a:xfrm>
        </p:grpSpPr>
        <p:pic>
          <p:nvPicPr>
            <p:cNvPr id="34" name="Picture 3" descr="C:\Users\ewas\Desktop\EMIR i REMIT\xmlwriter-xml-editor_256x25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750" y="2237545"/>
              <a:ext cx="499904" cy="49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Obraz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310" y="2813609"/>
              <a:ext cx="558839" cy="558839"/>
            </a:xfrm>
            <a:prstGeom prst="rect">
              <a:avLst/>
            </a:prstGeom>
          </p:spPr>
        </p:pic>
        <p:pic>
          <p:nvPicPr>
            <p:cNvPr id="32" name="Picture 7" descr="C:\Users\ewas\Downloads\CSV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898" y="2499848"/>
              <a:ext cx="466491" cy="466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Prostokąt zaokrąglony 6"/>
          <p:cNvSpPr/>
          <p:nvPr/>
        </p:nvSpPr>
        <p:spPr>
          <a:xfrm>
            <a:off x="3491880" y="2813609"/>
            <a:ext cx="2376264" cy="288032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pl-PL" sz="3600" dirty="0" smtClean="0">
                <a:solidFill>
                  <a:prstClr val="white"/>
                </a:solidFill>
              </a:rPr>
              <a:t>TGE </a:t>
            </a:r>
          </a:p>
          <a:p>
            <a:pPr algn="ctr" defTabSz="914400"/>
            <a:r>
              <a:rPr lang="pl-PL" sz="3600" dirty="0" smtClean="0">
                <a:solidFill>
                  <a:prstClr val="white"/>
                </a:solidFill>
              </a:rPr>
              <a:t>RRM</a:t>
            </a:r>
            <a:endParaRPr lang="pl-PL" sz="3600" dirty="0">
              <a:solidFill>
                <a:prstClr val="white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131840" y="3461681"/>
            <a:ext cx="648072" cy="1584176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/>
            <a:r>
              <a:rPr lang="pl-PL" dirty="0" smtClean="0">
                <a:solidFill>
                  <a:prstClr val="white"/>
                </a:solidFill>
              </a:rPr>
              <a:t>Interfejs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580112" y="3461681"/>
            <a:ext cx="648072" cy="1584176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/>
            <a:r>
              <a:rPr lang="pl-PL" dirty="0" smtClean="0">
                <a:solidFill>
                  <a:prstClr val="white"/>
                </a:solidFill>
              </a:rPr>
              <a:t>Interfejs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3383868" y="1229433"/>
            <a:ext cx="2592288" cy="100811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pl-PL" sz="2000" dirty="0" smtClean="0">
                <a:solidFill>
                  <a:prstClr val="white"/>
                </a:solidFill>
              </a:rPr>
              <a:t>System giełdowy TGE</a:t>
            </a:r>
            <a:endParaRPr lang="pl-PL" sz="2000" dirty="0">
              <a:solidFill>
                <a:prstClr val="white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370638" y="1052736"/>
            <a:ext cx="1288713" cy="445059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/>
            <a:r>
              <a:rPr lang="pl-PL" sz="3200" dirty="0" smtClean="0">
                <a:solidFill>
                  <a:prstClr val="black"/>
                </a:solidFill>
              </a:rPr>
              <a:t>Uczestnicy rynku</a:t>
            </a:r>
            <a:endParaRPr lang="pl-PL" sz="3200" dirty="0">
              <a:solidFill>
                <a:prstClr val="black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7668344" y="1052736"/>
            <a:ext cx="1152128" cy="445059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 defTabSz="914400"/>
            <a:r>
              <a:rPr lang="pl-PL" sz="4400" dirty="0" smtClean="0">
                <a:solidFill>
                  <a:prstClr val="black"/>
                </a:solidFill>
              </a:rPr>
              <a:t>ACER</a:t>
            </a:r>
            <a:endParaRPr lang="pl-PL" sz="4400" dirty="0">
              <a:solidFill>
                <a:prstClr val="black"/>
              </a:solidFill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1688077" y="3969964"/>
            <a:ext cx="1443763" cy="646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1688077" y="4541801"/>
            <a:ext cx="1443763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659351" y="3699425"/>
            <a:ext cx="1358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l-PL" sz="1400" b="1" dirty="0">
                <a:solidFill>
                  <a:srgbClr val="0070C0"/>
                </a:solidFill>
              </a:rPr>
              <a:t>d</a:t>
            </a:r>
            <a:r>
              <a:rPr lang="pl-PL" sz="1400" b="1" dirty="0" smtClean="0">
                <a:solidFill>
                  <a:srgbClr val="0070C0"/>
                </a:solidFill>
              </a:rPr>
              <a:t>ane trans. OTC</a:t>
            </a:r>
            <a:endParaRPr lang="pl-PL" sz="1400" b="1" dirty="0">
              <a:solidFill>
                <a:srgbClr val="0070C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835696" y="446979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709206" y="4541801"/>
            <a:ext cx="1386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l-PL" sz="1400" b="1" dirty="0" err="1">
                <a:solidFill>
                  <a:srgbClr val="0070C0"/>
                </a:solidFill>
              </a:rPr>
              <a:t>i</a:t>
            </a:r>
            <a:r>
              <a:rPr lang="pl-PL" sz="1400" b="1" dirty="0" err="1" smtClean="0">
                <a:solidFill>
                  <a:srgbClr val="0070C0"/>
                </a:solidFill>
              </a:rPr>
              <a:t>nform</a:t>
            </a:r>
            <a:r>
              <a:rPr lang="pl-PL" sz="1400" b="1" dirty="0" smtClean="0">
                <a:solidFill>
                  <a:srgbClr val="0070C0"/>
                </a:solidFill>
              </a:rPr>
              <a:t>. zwrotne</a:t>
            </a:r>
            <a:endParaRPr lang="pl-PL" sz="1400" b="1" dirty="0">
              <a:solidFill>
                <a:srgbClr val="0070C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6229740" y="3949398"/>
            <a:ext cx="1443763" cy="646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>
            <a:off x="6228184" y="4541801"/>
            <a:ext cx="1443763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6395650" y="3641621"/>
            <a:ext cx="1108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l-PL" sz="1400" b="1" dirty="0" smtClean="0">
                <a:solidFill>
                  <a:srgbClr val="0070C0"/>
                </a:solidFill>
              </a:rPr>
              <a:t>raporty XML</a:t>
            </a:r>
            <a:endParaRPr lang="pl-PL" sz="1400" b="1" dirty="0">
              <a:solidFill>
                <a:srgbClr val="0070C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265652" y="4555701"/>
            <a:ext cx="1382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l-PL" sz="1400" b="1" dirty="0" err="1">
                <a:solidFill>
                  <a:srgbClr val="0070C0"/>
                </a:solidFill>
              </a:rPr>
              <a:t>i</a:t>
            </a:r>
            <a:r>
              <a:rPr lang="pl-PL" sz="1400" b="1" dirty="0" err="1" smtClean="0">
                <a:solidFill>
                  <a:srgbClr val="0070C0"/>
                </a:solidFill>
              </a:rPr>
              <a:t>nform</a:t>
            </a:r>
            <a:r>
              <a:rPr lang="pl-PL" sz="1400" b="1" dirty="0" smtClean="0">
                <a:solidFill>
                  <a:srgbClr val="0070C0"/>
                </a:solidFill>
              </a:rPr>
              <a:t>. zwrotne</a:t>
            </a:r>
            <a:endParaRPr lang="pl-PL" sz="1400" b="1" dirty="0">
              <a:solidFill>
                <a:srgbClr val="0070C0"/>
              </a:solidFill>
            </a:endParaRPr>
          </a:p>
        </p:txBody>
      </p:sp>
      <p:cxnSp>
        <p:nvCxnSpPr>
          <p:cNvPr id="22" name="Łącznik prosty ze strzałką 21"/>
          <p:cNvCxnSpPr>
            <a:stCxn id="10" idx="2"/>
            <a:endCxn id="7" idx="0"/>
          </p:cNvCxnSpPr>
          <p:nvPr/>
        </p:nvCxnSpPr>
        <p:spPr>
          <a:xfrm>
            <a:off x="4680012" y="2237545"/>
            <a:ext cx="0" cy="57606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3491880" y="2371688"/>
            <a:ext cx="2632067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pl-PL" sz="1400" b="1" dirty="0">
                <a:solidFill>
                  <a:srgbClr val="0070C0"/>
                </a:solidFill>
              </a:rPr>
              <a:t>z</a:t>
            </a:r>
            <a:r>
              <a:rPr lang="pl-PL" sz="1400" b="1" dirty="0" smtClean="0">
                <a:solidFill>
                  <a:srgbClr val="0070C0"/>
                </a:solidFill>
              </a:rPr>
              <a:t>lecenia, transakcje, instrumenty</a:t>
            </a:r>
            <a:endParaRPr lang="pl-PL" sz="1400" b="1" dirty="0">
              <a:solidFill>
                <a:srgbClr val="0070C0"/>
              </a:solidFill>
            </a:endParaRPr>
          </a:p>
        </p:txBody>
      </p:sp>
      <p:cxnSp>
        <p:nvCxnSpPr>
          <p:cNvPr id="24" name="Łącznik prosty ze strzałką 23"/>
          <p:cNvCxnSpPr>
            <a:endCxn id="10" idx="1"/>
          </p:cNvCxnSpPr>
          <p:nvPr/>
        </p:nvCxnSpPr>
        <p:spPr>
          <a:xfrm flipV="1">
            <a:off x="1668135" y="1733489"/>
            <a:ext cx="1715733" cy="646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1708617" y="1425712"/>
            <a:ext cx="1633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pl-PL" sz="1400" b="1" dirty="0" smtClean="0">
                <a:solidFill>
                  <a:srgbClr val="0070C0"/>
                </a:solidFill>
              </a:rPr>
              <a:t>zlecenia, transakcje</a:t>
            </a:r>
            <a:endParaRPr lang="pl-PL" sz="1400" b="1" dirty="0">
              <a:solidFill>
                <a:srgbClr val="0070C0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885644" y="245839"/>
            <a:ext cx="133639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pl-PL" sz="2400" dirty="0" smtClean="0">
                <a:solidFill>
                  <a:prstClr val="black"/>
                </a:solidFill>
              </a:rPr>
              <a:t>TGE RRM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27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584920" cy="241002"/>
          </a:xfrm>
        </p:spPr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42</a:t>
            </a:fld>
            <a:endParaRPr lang="pl-PL">
              <a:solidFill>
                <a:prstClr val="white"/>
              </a:solidFill>
            </a:endParaRPr>
          </a:p>
        </p:txBody>
      </p:sp>
      <p:pic>
        <p:nvPicPr>
          <p:cNvPr id="28" name="Picture 3" descr="C:\Users\ewas\Desktop\EMIR i REMIT\xmlwriter-xml-editor_256x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57" y="3073298"/>
            <a:ext cx="598301" cy="59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ewas\Desktop\EMIR i REMIT\xmlwriter-xml-editor_256x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46" y="4842627"/>
            <a:ext cx="598301" cy="59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mb 29"/>
          <p:cNvSpPr/>
          <p:nvPr/>
        </p:nvSpPr>
        <p:spPr>
          <a:xfrm>
            <a:off x="1688077" y="1847311"/>
            <a:ext cx="360040" cy="365025"/>
          </a:xfrm>
          <a:prstGeom prst="diamond">
            <a:avLst/>
          </a:prstGeom>
          <a:solidFill>
            <a:srgbClr val="C000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595487" y="5076883"/>
            <a:ext cx="896393" cy="1086031"/>
            <a:chOff x="1814583" y="4954409"/>
            <a:chExt cx="896393" cy="1086031"/>
          </a:xfrm>
        </p:grpSpPr>
        <p:pic>
          <p:nvPicPr>
            <p:cNvPr id="38" name="Obraz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473" y="5289756"/>
              <a:ext cx="495503" cy="495503"/>
            </a:xfrm>
            <a:prstGeom prst="rect">
              <a:avLst/>
            </a:prstGeom>
          </p:spPr>
        </p:pic>
        <p:pic>
          <p:nvPicPr>
            <p:cNvPr id="35" name="Obraz 3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" b="95000" l="6011" r="96175">
                          <a14:foregroundMark x1="15847" y1="22500" x2="15847" y2="22500"/>
                          <a14:foregroundMark x1="14754" y1="7500" x2="14754" y2="7500"/>
                          <a14:foregroundMark x1="46448" y1="1000" x2="46448" y2="1000"/>
                          <a14:foregroundMark x1="96721" y1="56500" x2="96721" y2="56500"/>
                          <a14:foregroundMark x1="85246" y1="13000" x2="85246" y2="13000"/>
                          <a14:foregroundMark x1="78142" y1="9500" x2="78142" y2="9500"/>
                          <a14:foregroundMark x1="10929" y1="57000" x2="10929" y2="57000"/>
                          <a14:foregroundMark x1="6011" y1="74000" x2="6011" y2="74000"/>
                          <a14:foregroundMark x1="50820" y1="29000" x2="50820" y2="29000"/>
                          <a14:foregroundMark x1="30055" y1="95000" x2="30055" y2="9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391" y="4954409"/>
              <a:ext cx="396967" cy="432048"/>
            </a:xfrm>
            <a:prstGeom prst="rect">
              <a:avLst/>
            </a:prstGeom>
          </p:spPr>
        </p:pic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96889" l="9778" r="89778">
                          <a14:foregroundMark x1="12889" y1="96889" x2="12889" y2="96889"/>
                          <a14:foregroundMark x1="12000" y1="4000" x2="12000" y2="4000"/>
                          <a14:foregroundMark x1="68444" y1="21333" x2="68444" y2="21333"/>
                          <a14:foregroundMark x1="84000" y1="40000" x2="84000" y2="40000"/>
                          <a14:foregroundMark x1="64889" y1="80889" x2="64889" y2="80889"/>
                          <a14:foregroundMark x1="60000" y1="80889" x2="60000" y2="80889"/>
                          <a14:foregroundMark x1="56444" y1="80444" x2="56444" y2="80444"/>
                          <a14:foregroundMark x1="39556" y1="78222" x2="39556" y2="78222"/>
                          <a14:foregroundMark x1="24444" y1="72000" x2="24444" y2="72000"/>
                          <a14:foregroundMark x1="63556" y1="73778" x2="63556" y2="73778"/>
                          <a14:foregroundMark x1="45333" y1="93333" x2="45333" y2="93333"/>
                          <a14:foregroundMark x1="20889" y1="35111" x2="20889" y2="35111"/>
                          <a14:foregroundMark x1="26667" y1="29333" x2="26667" y2="29333"/>
                          <a14:foregroundMark x1="38222" y1="21333" x2="38222" y2="21333"/>
                          <a14:foregroundMark x1="32444" y1="12889" x2="32444" y2="12889"/>
                          <a14:foregroundMark x1="60000" y1="76000" x2="60000" y2="7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075" y="5619899"/>
              <a:ext cx="420541" cy="420541"/>
            </a:xfrm>
            <a:prstGeom prst="rect">
              <a:avLst/>
            </a:prstGeom>
          </p:spPr>
        </p:pic>
        <p:pic>
          <p:nvPicPr>
            <p:cNvPr id="37" name="Picture 3" descr="C:\Users\ewas\Desktop\EMIR i REMIT\xmlwriter-xml-editor_256x256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583" y="5289756"/>
              <a:ext cx="443104" cy="443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284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35868 -0.006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68 -0.00601 L 0.35885 0.2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8697 1.48148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0243 -0.0020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1408 0.0025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11632 -0.0150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584920" cy="241002"/>
          </a:xfrm>
        </p:spPr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43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713870" y="245839"/>
            <a:ext cx="167994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pl-PL" sz="2400" dirty="0" smtClean="0">
                <a:solidFill>
                  <a:prstClr val="black"/>
                </a:solidFill>
              </a:rPr>
              <a:t>Co za nami?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49990" y="1618396"/>
            <a:ext cx="688380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pl-PL" sz="2400" dirty="0" smtClean="0">
                <a:solidFill>
                  <a:prstClr val="black"/>
                </a:solidFill>
              </a:rPr>
              <a:t>1. Udział w projekcie pilotażowym REMIT Pilot Project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49990" y="2354958"/>
            <a:ext cx="397089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pl-PL" sz="2400" dirty="0" smtClean="0">
                <a:solidFill>
                  <a:prstClr val="black"/>
                </a:solidFill>
              </a:rPr>
              <a:t>2. Udziały w warsztatach ACER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49990" y="3091520"/>
            <a:ext cx="848610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pl-PL" sz="2400" dirty="0" smtClean="0">
                <a:solidFill>
                  <a:prstClr val="black"/>
                </a:solidFill>
              </a:rPr>
              <a:t>3. Praca nad dodefiniowaniem pojęć – wspólne rozumienie danych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49990" y="3828082"/>
            <a:ext cx="708937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pl-PL" sz="2400" dirty="0" smtClean="0">
                <a:solidFill>
                  <a:prstClr val="black"/>
                </a:solidFill>
              </a:rPr>
              <a:t>4. Logika mapowania pól i opisu danych transakcyjnych 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49990" y="5301208"/>
            <a:ext cx="517308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pl-PL" sz="2400" dirty="0">
                <a:solidFill>
                  <a:prstClr val="black"/>
                </a:solidFill>
              </a:rPr>
              <a:t>6</a:t>
            </a:r>
            <a:r>
              <a:rPr lang="pl-PL" sz="2400" dirty="0" smtClean="0">
                <a:solidFill>
                  <a:prstClr val="black"/>
                </a:solidFill>
              </a:rPr>
              <a:t>. Przygotowanie prototypu rozwiązania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49990" y="4564644"/>
            <a:ext cx="717972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pl-PL" sz="2400" dirty="0" smtClean="0">
                <a:solidFill>
                  <a:prstClr val="black"/>
                </a:solidFill>
              </a:rPr>
              <a:t>5. Nawiązanie współpracy z partnerem technologicznym</a:t>
            </a:r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356351"/>
            <a:ext cx="584920" cy="241002"/>
          </a:xfrm>
        </p:spPr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44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794417" y="245839"/>
            <a:ext cx="551888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/>
            <a:r>
              <a:rPr lang="pl-PL" sz="2400" dirty="0" smtClean="0">
                <a:solidFill>
                  <a:prstClr val="black"/>
                </a:solidFill>
              </a:rPr>
              <a:t>Jesteśmy w trakcie / co jeszcze przed nami: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67218" y="2001066"/>
            <a:ext cx="54448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pl-PL" sz="2400" dirty="0">
                <a:solidFill>
                  <a:prstClr val="black"/>
                </a:solidFill>
              </a:rPr>
              <a:t>2</a:t>
            </a:r>
            <a:r>
              <a:rPr lang="pl-PL" sz="2400" dirty="0" smtClean="0">
                <a:solidFill>
                  <a:prstClr val="black"/>
                </a:solidFill>
              </a:rPr>
              <a:t>. Dopasowanie elementów infrastruktury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67218" y="2638677"/>
            <a:ext cx="56777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pl-PL" sz="2400" dirty="0">
                <a:solidFill>
                  <a:prstClr val="black"/>
                </a:solidFill>
              </a:rPr>
              <a:t>3</a:t>
            </a:r>
            <a:r>
              <a:rPr lang="pl-PL" sz="2400" dirty="0" smtClean="0">
                <a:solidFill>
                  <a:prstClr val="black"/>
                </a:solidFill>
              </a:rPr>
              <a:t>. Przygotowanie podsystemów komunikacji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67218" y="3276288"/>
            <a:ext cx="78031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pl-PL" sz="2400" dirty="0">
                <a:solidFill>
                  <a:prstClr val="black"/>
                </a:solidFill>
              </a:rPr>
              <a:t>4</a:t>
            </a:r>
            <a:r>
              <a:rPr lang="pl-PL" sz="2400" dirty="0" smtClean="0">
                <a:solidFill>
                  <a:prstClr val="black"/>
                </a:solidFill>
              </a:rPr>
              <a:t>. Przygotowanie logicznej ścieżki obsługi informacji zwrotnej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67218" y="3913899"/>
            <a:ext cx="826931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pl-PL" sz="2400" dirty="0">
                <a:solidFill>
                  <a:prstClr val="black"/>
                </a:solidFill>
              </a:rPr>
              <a:t>5</a:t>
            </a:r>
            <a:r>
              <a:rPr lang="pl-PL" sz="2400" dirty="0" smtClean="0">
                <a:solidFill>
                  <a:prstClr val="black"/>
                </a:solidFill>
              </a:rPr>
              <a:t>. Przechowywanie danych i udostępnianie danych archiwalnych 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67218" y="1363455"/>
            <a:ext cx="73966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pl-PL" sz="2400" dirty="0">
                <a:solidFill>
                  <a:prstClr val="black"/>
                </a:solidFill>
              </a:rPr>
              <a:t>1</a:t>
            </a:r>
            <a:r>
              <a:rPr lang="pl-PL" sz="2400" dirty="0" smtClean="0">
                <a:solidFill>
                  <a:prstClr val="black"/>
                </a:solidFill>
              </a:rPr>
              <a:t>. Uzyskanie ostatecznych wytycznych dot. logiki od ACER 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67218" y="4551510"/>
            <a:ext cx="112203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pl-PL" sz="2400" dirty="0" smtClean="0">
                <a:solidFill>
                  <a:prstClr val="black"/>
                </a:solidFill>
              </a:rPr>
              <a:t>6. Testy</a:t>
            </a:r>
            <a:endParaRPr lang="pl-PL" sz="2400" dirty="0">
              <a:solidFill>
                <a:prstClr val="black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67218" y="5189122"/>
            <a:ext cx="2645789" cy="4616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pl-PL" sz="2400" dirty="0">
                <a:solidFill>
                  <a:prstClr val="black"/>
                </a:solidFill>
              </a:rPr>
              <a:t>7</a:t>
            </a:r>
            <a:r>
              <a:rPr lang="pl-PL" sz="2400" dirty="0" smtClean="0">
                <a:solidFill>
                  <a:prstClr val="black"/>
                </a:solidFill>
              </a:rPr>
              <a:t>. Produkcyjny start</a:t>
            </a:r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OFERTA TGE RRM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dirty="0"/>
              <a:t>Intencją TGE jest zaoferowanie uczestnikom rynku raportowania: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transakcji giełdowych i OTC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kontraktów standardowych i niestandardowych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usługi </a:t>
            </a:r>
            <a:r>
              <a:rPr lang="pl-PL" sz="2400" dirty="0" err="1"/>
              <a:t>backloadingu</a:t>
            </a:r>
            <a:r>
              <a:rPr lang="pl-PL" sz="2400" dirty="0"/>
              <a:t> transakcji</a:t>
            </a:r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/>
              <a:t>TGE rozpoczęła już proces rejestracji TGE RRM w ACER!</a:t>
            </a:r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CENY RAPORTOWANIA ZDARZEŃ GIEŁDOWYCH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Średnia miesięczna opłata za raportowanie transakcji giełdowych </a:t>
            </a:r>
            <a:r>
              <a:rPr lang="pl-PL" sz="2400" dirty="0" smtClean="0"/>
              <a:t>nie powinna przekroczyć </a:t>
            </a:r>
            <a:r>
              <a:rPr lang="pl-PL" sz="2400" dirty="0"/>
              <a:t>2000 PLN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Polityka cenowa zostanie zbudowana w oparciu o aktywność na rynkach TGE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Bazując na obecnym poziomie aktywności, opłata </a:t>
            </a:r>
            <a:r>
              <a:rPr lang="pl-PL" sz="2400" dirty="0"/>
              <a:t>dla najbardziej aktywnych członków, nie </a:t>
            </a:r>
            <a:r>
              <a:rPr lang="pl-PL" sz="2400" dirty="0" smtClean="0"/>
              <a:t>powinna przekroczyć 5000 </a:t>
            </a:r>
            <a:r>
              <a:rPr lang="pl-PL" sz="2400" dirty="0"/>
              <a:t>PLN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Po 3 latach funkcjonowania systemu, TGE planuje obniżenie opłat za raportowanie transakcji giełdowych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22313" y="4193512"/>
            <a:ext cx="7772400" cy="1148346"/>
          </a:xfrm>
        </p:spPr>
        <p:txBody>
          <a:bodyPr/>
          <a:lstStyle/>
          <a:p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Biuro GPI/REMIT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E-mail: </a:t>
            </a:r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gpi@tge.pl</a:t>
            </a:r>
            <a:endParaRPr lang="pl-PL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3680"/>
          </a:xfrm>
        </p:spPr>
        <p:txBody>
          <a:bodyPr/>
          <a:lstStyle/>
          <a:p>
            <a:r>
              <a:rPr lang="pl-PL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MAPA REMIT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2" y="1772816"/>
            <a:ext cx="4126981" cy="5966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pole tekstowe 13"/>
          <p:cNvSpPr txBox="1"/>
          <p:nvPr/>
        </p:nvSpPr>
        <p:spPr>
          <a:xfrm>
            <a:off x="216023" y="5919664"/>
            <a:ext cx="1907705" cy="4616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EMIR/MiFID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517607" y="5919664"/>
            <a:ext cx="1190297" cy="4616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REMIT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67" y="4803656"/>
            <a:ext cx="2091109" cy="11456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9"/>
            <a:ext cx="2232248" cy="8903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8" name="Strzałka w dół 17"/>
          <p:cNvSpPr/>
          <p:nvPr/>
        </p:nvSpPr>
        <p:spPr>
          <a:xfrm>
            <a:off x="2358307" y="2493025"/>
            <a:ext cx="373484" cy="237613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pl-PL"/>
          </a:p>
        </p:txBody>
      </p:sp>
      <p:sp>
        <p:nvSpPr>
          <p:cNvPr id="22" name="Strzałka w górę 21"/>
          <p:cNvSpPr/>
          <p:nvPr/>
        </p:nvSpPr>
        <p:spPr>
          <a:xfrm>
            <a:off x="6581453" y="3284984"/>
            <a:ext cx="366812" cy="1440160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>
            <a:off x="3419873" y="5085184"/>
            <a:ext cx="2366436" cy="792088"/>
          </a:xfrm>
          <a:prstGeom prst="rightArrow">
            <a:avLst/>
          </a:prstGeom>
          <a:solidFill>
            <a:srgbClr val="B0C7E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RAPORTOWANIE</a:t>
            </a:r>
          </a:p>
        </p:txBody>
      </p:sp>
      <p:sp>
        <p:nvSpPr>
          <p:cNvPr id="25" name="Strzałka w górę 24"/>
          <p:cNvSpPr/>
          <p:nvPr/>
        </p:nvSpPr>
        <p:spPr>
          <a:xfrm>
            <a:off x="6581453" y="1412776"/>
            <a:ext cx="294804" cy="608414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2591301" y="1628800"/>
            <a:ext cx="1984174" cy="461665"/>
          </a:xfrm>
          <a:prstGeom prst="rect">
            <a:avLst/>
          </a:prstGeom>
          <a:solidFill>
            <a:srgbClr val="B0C7E8"/>
          </a:solidFill>
          <a:ln>
            <a:solidFill>
              <a:srgbClr val="0070C0"/>
            </a:solidFill>
          </a:ln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REJESTRACJA</a:t>
            </a:r>
            <a:r>
              <a:rPr lang="pl-PL" sz="2400" dirty="0"/>
              <a:t>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6012161" y="4605800"/>
            <a:ext cx="1731069" cy="400110"/>
          </a:xfrm>
          <a:prstGeom prst="rect">
            <a:avLst/>
          </a:prstGeom>
          <a:solidFill>
            <a:srgbClr val="B0C7E8"/>
          </a:solidFill>
          <a:ln>
            <a:solidFill>
              <a:srgbClr val="0070C0"/>
            </a:solidFill>
          </a:ln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 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5545458" y="2951238"/>
            <a:ext cx="2410918" cy="400110"/>
          </a:xfrm>
          <a:prstGeom prst="rect">
            <a:avLst/>
          </a:prstGeom>
          <a:solidFill>
            <a:srgbClr val="B0C7E8"/>
          </a:solidFill>
          <a:ln>
            <a:solidFill>
              <a:srgbClr val="0070C0"/>
            </a:solidFill>
          </a:ln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BADANIE NARUSZEŃ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466" y="126902"/>
            <a:ext cx="21717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aśnienie ze strzałką w lewo i w prawo 1"/>
          <p:cNvSpPr/>
          <p:nvPr/>
        </p:nvSpPr>
        <p:spPr>
          <a:xfrm>
            <a:off x="1907704" y="5906889"/>
            <a:ext cx="453646" cy="432048"/>
          </a:xfrm>
          <a:prstGeom prst="leftRightArrow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pl-PL"/>
          </a:p>
        </p:txBody>
      </p:sp>
      <p:pic>
        <p:nvPicPr>
          <p:cNvPr id="2050" name="Picture 2" descr="C:\Users\kszwarc\Desktop\tge-LOGO-PL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9" y="5005909"/>
            <a:ext cx="3249146" cy="88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ole tekstowe 26"/>
          <p:cNvSpPr txBox="1"/>
          <p:nvPr/>
        </p:nvSpPr>
        <p:spPr>
          <a:xfrm>
            <a:off x="599820" y="4685075"/>
            <a:ext cx="1235877" cy="400110"/>
          </a:xfrm>
          <a:prstGeom prst="rect">
            <a:avLst/>
          </a:prstGeom>
          <a:solidFill>
            <a:srgbClr val="B0C7E8"/>
          </a:solidFill>
          <a:ln>
            <a:solidFill>
              <a:srgbClr val="0070C0"/>
            </a:solidFill>
          </a:ln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OBRÓT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7236296" y="116632"/>
            <a:ext cx="1584176" cy="400110"/>
          </a:xfrm>
          <a:prstGeom prst="rect">
            <a:avLst/>
          </a:prstGeom>
          <a:solidFill>
            <a:srgbClr val="B0C7E8"/>
          </a:solidFill>
          <a:ln>
            <a:solidFill>
              <a:srgbClr val="0070C0"/>
            </a:solidFill>
          </a:ln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SANKCJE</a:t>
            </a:r>
          </a:p>
        </p:txBody>
      </p:sp>
    </p:spTree>
    <p:extLst>
      <p:ext uri="{BB962C8B-B14F-4D97-AF65-F5344CB8AC3E}">
        <p14:creationId xmlns:p14="http://schemas.microsoft.com/office/powerpoint/2010/main" val="23637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395537" y="0"/>
            <a:ext cx="8496944" cy="2015130"/>
          </a:xfrm>
        </p:spPr>
        <p:txBody>
          <a:bodyPr/>
          <a:lstStyle/>
          <a:p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PRODUKTY ENERGETYCZNE SPRZEDAWANE W OBROCIE HURTOWYM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34000"/>
              </a:lnSpc>
              <a:buFont typeface="Courier New" panose="02070309020205020404" pitchFamily="49" charset="0"/>
              <a:buChar char="o"/>
            </a:pPr>
            <a:r>
              <a:rPr lang="pl-PL" sz="2600" dirty="0"/>
              <a:t>Kontrakty na dostawę energii elektrycznej i gazu w UE</a:t>
            </a:r>
          </a:p>
          <a:p>
            <a:pPr>
              <a:lnSpc>
                <a:spcPct val="134000"/>
              </a:lnSpc>
              <a:buFont typeface="Courier New" panose="02070309020205020404" pitchFamily="49" charset="0"/>
              <a:buChar char="o"/>
            </a:pPr>
            <a:endParaRPr lang="pl-PL" sz="2600" dirty="0"/>
          </a:p>
          <a:p>
            <a:pPr>
              <a:lnSpc>
                <a:spcPct val="134000"/>
              </a:lnSpc>
              <a:buFont typeface="Courier New" panose="02070309020205020404" pitchFamily="49" charset="0"/>
              <a:buChar char="o"/>
            </a:pPr>
            <a:r>
              <a:rPr lang="pl-PL" sz="2600" dirty="0"/>
              <a:t>Kontrakty pochodne dotyczące energii elektrycznej i gazu wytwarzanych/sprzedawanych/dostarczanych w UE</a:t>
            </a:r>
          </a:p>
          <a:p>
            <a:pPr>
              <a:lnSpc>
                <a:spcPct val="134000"/>
              </a:lnSpc>
              <a:buFont typeface="Courier New" panose="02070309020205020404" pitchFamily="49" charset="0"/>
              <a:buChar char="o"/>
            </a:pPr>
            <a:endParaRPr lang="pl-PL" sz="2600" dirty="0"/>
          </a:p>
          <a:p>
            <a:pPr>
              <a:lnSpc>
                <a:spcPct val="134000"/>
              </a:lnSpc>
              <a:buFont typeface="Courier New" panose="02070309020205020404" pitchFamily="49" charset="0"/>
              <a:buChar char="o"/>
            </a:pPr>
            <a:r>
              <a:rPr lang="pl-PL" sz="2600" dirty="0"/>
              <a:t>Kontrakty dotyczące przesyłu energii elektrycznej i gazu w UE</a:t>
            </a:r>
          </a:p>
          <a:p>
            <a:pPr>
              <a:lnSpc>
                <a:spcPct val="134000"/>
              </a:lnSpc>
              <a:buFont typeface="Courier New" panose="02070309020205020404" pitchFamily="49" charset="0"/>
              <a:buChar char="o"/>
            </a:pPr>
            <a:endParaRPr lang="pl-PL" sz="2600" dirty="0"/>
          </a:p>
          <a:p>
            <a:pPr>
              <a:lnSpc>
                <a:spcPct val="134000"/>
              </a:lnSpc>
              <a:buFont typeface="Courier New" panose="02070309020205020404" pitchFamily="49" charset="0"/>
              <a:buChar char="o"/>
            </a:pPr>
            <a:r>
              <a:rPr lang="pl-PL" sz="2600" dirty="0"/>
              <a:t>Kontrakty pochodne dotyczące przesyłu energii elektrycznej i gazu w UE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sz="1000" dirty="0"/>
          </a:p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6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83568" y="2"/>
            <a:ext cx="7776864" cy="1707999"/>
          </a:xfrm>
        </p:spPr>
        <p:txBody>
          <a:bodyPr/>
          <a:lstStyle/>
          <a:p>
            <a:r>
              <a:rPr lang="pl-PL" sz="3600" b="1" dirty="0"/>
              <a:t>TRANSAKCJE I ZLECENIA…</a:t>
            </a: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>
          <a:xfrm>
            <a:off x="467543" y="908721"/>
            <a:ext cx="8424937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endParaRPr lang="pl-PL" dirty="0" smtClean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dirty="0" smtClean="0"/>
              <a:t>REMIT nakłada obowiązek raportowania transakcji i zleceń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dirty="0" smtClean="0"/>
              <a:t>Raport zlecenia należy przekazać nawet, jeżeli transakcja nie została zawarta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dirty="0" smtClean="0"/>
              <a:t>Zlecenia na „</a:t>
            </a:r>
            <a:r>
              <a:rPr lang="pl-PL" i="1" dirty="0" smtClean="0"/>
              <a:t>blind </a:t>
            </a:r>
            <a:r>
              <a:rPr lang="pl-PL" i="1" dirty="0" err="1" smtClean="0"/>
              <a:t>auction</a:t>
            </a:r>
            <a:r>
              <a:rPr lang="pl-PL" dirty="0" smtClean="0"/>
              <a:t>” raportowane po zakończeniu aukcji</a:t>
            </a:r>
            <a:endParaRPr lang="pl-PL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dirty="0" smtClean="0"/>
              <a:t>Zlecenia głosowe raportowane na wniosek ACER</a:t>
            </a:r>
          </a:p>
          <a:p>
            <a:pPr>
              <a:buFont typeface="Courier New" panose="02070309020205020404" pitchFamily="49" charset="0"/>
              <a:buChar char="o"/>
            </a:pPr>
            <a:endParaRPr lang="pl-PL" dirty="0" smtClean="0"/>
          </a:p>
          <a:p>
            <a:pPr>
              <a:buFont typeface="Courier New" panose="02070309020205020404" pitchFamily="49" charset="0"/>
              <a:buChar char="o"/>
            </a:pPr>
            <a:endParaRPr lang="pl-PL" dirty="0" smtClean="0"/>
          </a:p>
          <a:p>
            <a:pPr>
              <a:buFont typeface="Courier New" panose="02070309020205020404" pitchFamily="49" charset="0"/>
              <a:buChar char="o"/>
            </a:pPr>
            <a:endParaRPr lang="pl-PL" sz="1800" dirty="0"/>
          </a:p>
          <a:p>
            <a:pPr marL="0" indent="0">
              <a:buNone/>
            </a:pPr>
            <a:endParaRPr lang="pl-PL" sz="2000" dirty="0"/>
          </a:p>
          <a:p>
            <a:pPr>
              <a:buFont typeface="Courier New" panose="02070309020205020404" pitchFamily="49" charset="0"/>
              <a:buChar char="o"/>
            </a:pPr>
            <a:endParaRPr lang="pl-PL" sz="1800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7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3680"/>
          </a:xfrm>
        </p:spPr>
        <p:txBody>
          <a:bodyPr/>
          <a:lstStyle/>
          <a:p>
            <a:r>
              <a:rPr lang="pl-PL" sz="3600" b="1" dirty="0"/>
              <a:t>…ORAZ DOTYCZĄCE ICH ZDARZENIA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7" y="1268760"/>
            <a:ext cx="8363272" cy="4536504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pl-PL" sz="2200" dirty="0"/>
              <a:t>Raportowaniu podlega zarówno zawarty kontrakt oraz każde późniejsze, dotyczące go zdarzenie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pl-PL" sz="2200" dirty="0"/>
              <a:t>Raporty są identyfikowane jako: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2000" b="1" dirty="0"/>
              <a:t>NEW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2000" b="1" dirty="0"/>
              <a:t>MODIFY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2000" b="1" dirty="0"/>
              <a:t>ERROR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2000" b="1" dirty="0"/>
              <a:t>CANCEL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pl-PL" sz="2200" dirty="0"/>
              <a:t>Zdarzenia takie jak kompresja portfela, wejście CCP pomiędzy strony transakcji nie są traktowane jako zdarzenia wymagające raportowania do ACER</a:t>
            </a:r>
          </a:p>
          <a:p>
            <a:pPr marL="0" indent="0" algn="just">
              <a:buNone/>
            </a:pPr>
            <a:endParaRPr lang="pl-PL" sz="8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pl-PL" sz="2200" dirty="0" err="1"/>
              <a:t>Lifecycle</a:t>
            </a:r>
            <a:r>
              <a:rPr lang="pl-PL" sz="2200" dirty="0"/>
              <a:t> </a:t>
            </a:r>
            <a:r>
              <a:rPr lang="pl-PL" sz="2200" dirty="0" err="1"/>
              <a:t>events</a:t>
            </a:r>
            <a:r>
              <a:rPr lang="pl-PL" sz="2200" dirty="0"/>
              <a:t> powinny być raportowane za pośrednictwem platformy, podmiotu trzeciego lub indywidualnie przez kontrahentów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5" y="1"/>
            <a:ext cx="8219256" cy="963680"/>
          </a:xfrm>
        </p:spPr>
        <p:txBody>
          <a:bodyPr/>
          <a:lstStyle/>
          <a:p>
            <a:r>
              <a:rPr lang="pl-PL" sz="3600" b="1" dirty="0">
                <a:solidFill>
                  <a:prstClr val="black"/>
                </a:solidFill>
              </a:rPr>
              <a:t>WYŁĄCZENIE KLIENTÓW KOŃCOWYCH 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7"/>
            <a:ext cx="8363272" cy="48965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200" dirty="0"/>
              <a:t>Kontrakty na dostawę i dystrybucję energii elektrycznej i gazu na potrzeby klientów końcowych nie są produktami energetycznymi sprzedawanymi w obrocie hurtowym, o ile </a:t>
            </a:r>
            <a:r>
              <a:rPr lang="pl-PL" sz="2200" b="1" dirty="0"/>
              <a:t>zdolność konsumpcji tych klientów nie przekracza 600 GWh rocznie </a:t>
            </a:r>
            <a:r>
              <a:rPr lang="pl-PL" sz="2200" dirty="0"/>
              <a:t>(przy wykorzystaniu pełnej zdolności konsumpcyjnej)</a:t>
            </a:r>
          </a:p>
          <a:p>
            <a:pPr algn="just">
              <a:lnSpc>
                <a:spcPct val="150000"/>
              </a:lnSpc>
            </a:pPr>
            <a:r>
              <a:rPr lang="pl-PL" sz="2200" dirty="0"/>
              <a:t>Wielkość ta liczona jest oddzielnie dla energii elektrycznej i gazu</a:t>
            </a:r>
          </a:p>
          <a:p>
            <a:pPr algn="just">
              <a:lnSpc>
                <a:spcPct val="150000"/>
              </a:lnSpc>
            </a:pPr>
            <a:r>
              <a:rPr lang="pl-PL" sz="2200" dirty="0"/>
              <a:t>Duży odbiorca powinien przekazać kontrahentom informację na temat swoich zdolności konsumpcyjnych w odniesieniu do energii elektrycznej i gazu</a:t>
            </a:r>
          </a:p>
          <a:p>
            <a:pPr algn="just">
              <a:lnSpc>
                <a:spcPct val="150000"/>
              </a:lnSpc>
            </a:pPr>
            <a:endParaRPr lang="pl-PL" sz="2800" dirty="0"/>
          </a:p>
          <a:p>
            <a:pPr marL="0" indent="0" algn="just">
              <a:lnSpc>
                <a:spcPct val="150000"/>
              </a:lnSpc>
              <a:buNone/>
            </a:pPr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339FF-EA66-4D89-A355-47B02DCFC967}" type="slidenum">
              <a:rPr lang="pl-PL" smtClean="0">
                <a:solidFill>
                  <a:prstClr val="white"/>
                </a:solidFill>
              </a:rPr>
              <a:pPr/>
              <a:t>9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ejestracja uczestników rynku REMIT.pot [tryb zgodności]" id="{534A5CC7-840D-46DB-AC1E-C232A94301CB}" vid="{13A4B4D9-B18D-4961-B006-6917BD4A57DD}"/>
    </a:ext>
  </a:extLst>
</a:theme>
</file>

<file path=ppt/theme/theme3.xml><?xml version="1.0" encoding="utf-8"?>
<a:theme xmlns:a="http://schemas.openxmlformats.org/drawingml/2006/main" name="2_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2385</Words>
  <Application>Microsoft Office PowerPoint</Application>
  <PresentationFormat>Pokaz na ekranie (4:3)</PresentationFormat>
  <Paragraphs>452</Paragraphs>
  <Slides>47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47</vt:i4>
      </vt:variant>
    </vt:vector>
  </HeadingPairs>
  <TitlesOfParts>
    <vt:vector size="50" baseType="lpstr">
      <vt:lpstr>Motyw pakietu Office</vt:lpstr>
      <vt:lpstr>1_Motyw pakietu Office</vt:lpstr>
      <vt:lpstr>2_Motyw pakietu Office</vt:lpstr>
      <vt:lpstr>Raportowanie danych transakcyjnych w świetle REMIT</vt:lpstr>
      <vt:lpstr>Prezentacja programu PowerPoint</vt:lpstr>
      <vt:lpstr>Prezentacja programu PowerPoint</vt:lpstr>
      <vt:lpstr>REMIT – AKTY IMPLEMENTUJĄCE</vt:lpstr>
      <vt:lpstr>MAPA REMIT</vt:lpstr>
      <vt:lpstr>PRODUKTY ENERGETYCZNE SPRZEDAWANE W OBROCIE HURTOWYM </vt:lpstr>
      <vt:lpstr>TRANSAKCJE I ZLECENIA… </vt:lpstr>
      <vt:lpstr>…ORAZ DOTYCZĄCE ICH ZDARZENIA</vt:lpstr>
      <vt:lpstr>WYŁĄCZENIE KLIENTÓW KOŃCOWYCH </vt:lpstr>
      <vt:lpstr>WYŁĄCZNIE NA WNIOSEK ACER </vt:lpstr>
      <vt:lpstr>Prezentacja programu PowerPoint</vt:lpstr>
      <vt:lpstr>LISTA KONTRAKTÓW STANDARDOWYCH</vt:lpstr>
      <vt:lpstr>SPOT I RYNEK TERMINOWY </vt:lpstr>
      <vt:lpstr>Prezentacja programu PowerPoint</vt:lpstr>
      <vt:lpstr>BACKLOADING </vt:lpstr>
      <vt:lpstr>BACKLOADING – ZAKRES INFORMACJI </vt:lpstr>
      <vt:lpstr>PODMIOTY RAPORTUJĄCE </vt:lpstr>
      <vt:lpstr>PODMIOTY RAPORTUJĄCE </vt:lpstr>
      <vt:lpstr>RRM – Registered Reporting Mechanism </vt:lpstr>
      <vt:lpstr>ODPOWIEDZIALNOŚĆ</vt:lpstr>
      <vt:lpstr>RAPORTOWANIE DO ACER </vt:lpstr>
      <vt:lpstr>UTI – UNIQUE TRADE IDENTIFIER</vt:lpstr>
      <vt:lpstr>SANKCJE ADMINISTRACYJNE  </vt:lpstr>
      <vt:lpstr>Biuro Compliance TGE S.A.  T: + 667 910 211  e: katarzyna.szwarc@tge.pl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TGE RRM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OFERTA TGE RRM</vt:lpstr>
      <vt:lpstr>CENY RAPORTOWANIA ZDARZEŃ GIEŁDOWYCH</vt:lpstr>
      <vt:lpstr>Biuro GPI/REMIT E-mail: gpi@tge.pl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GRAF_7</dc:creator>
  <cp:lastModifiedBy>POLPX</cp:lastModifiedBy>
  <cp:revision>328</cp:revision>
  <dcterms:created xsi:type="dcterms:W3CDTF">2013-11-26T08:22:18Z</dcterms:created>
  <dcterms:modified xsi:type="dcterms:W3CDTF">2015-02-10T07:44:21Z</dcterms:modified>
</cp:coreProperties>
</file>